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1.jpg" ContentType="image/jpg"/>
  <Override PartName="/ppt/media/image12.jpg" ContentType="image/jpg"/>
  <Override PartName="/ppt/media/image13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71" r:id="rId13"/>
    <p:sldId id="269" r:id="rId14"/>
    <p:sldId id="270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56" y="2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ea typeface="微软雅黑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a typeface="微软雅黑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ea typeface="微软雅黑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ea typeface="微软雅黑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ea typeface="微软雅黑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ea typeface="微软雅黑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ea typeface="微软雅黑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ea typeface="微软雅黑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ea typeface="微软雅黑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ea typeface="微软雅黑"/>
          <a:cs typeface="+mn-cs"/>
        </a:defRPr>
      </a:lvl9pPr>
    </p:bodyStyle>
    <p:otherStyle>
      <a:defPPr>
        <a:defRPr lang="en-US">
          <a:latin typeface="Times New Roman"/>
          <a:ea typeface="微软雅黑"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ea typeface="微软雅黑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wmf"/><Relationship Id="rId3" Type="http://schemas.openxmlformats.org/officeDocument/2006/relationships/image" Target="../media/image9.jpeg"/><Relationship Id="rId7" Type="http://schemas.openxmlformats.org/officeDocument/2006/relationships/image" Target="../media/image5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linear-gradient(135deg, #0E3F8C 0%, #1E4FA8 62%, #3D7BD9 100%)', fontFamily:&quot;'Source Han Sans SC','Noto Sans SC','Microsoft YaHei',sans-serif&quot;}}&gt;&#10;  &lt;Box style={{position:'absolute', top:44, left:56}}&gt;&#10;    &lt;Text style={{fontSize:20, color:'#B9CCEC', letterSpacing:2}}&gt;《材料计算物理》· 第七章 人工智能 &amp;amp; 材料研发&lt;/Text&gt;&#10;  &lt;/Box&gt;&#10;  &lt;Box style={{position:'absolute', top:100, left:56, width:640}}&gt;&#10;    &lt;Text style={{fontSize:22, color:'#9FBAE8', letterSpacing:4, marginBottom:18}}&gt;第 2 节&lt;/Text&gt;&#10;    &lt;Text style={{fontSize:66, fontWeight:'bold', color:'#FFFFFF', lineHeight:1.25, marginBottom:20}}&gt;金刚石能带结构的计算&lt;/Text&gt;&#10;    &lt;Text style={{fontSize:24, color:'#CFE0F7', marginBottom:120}}&gt;——从一颗钻石，到&quot;终极半导体&quot;&lt;/Text&gt;&#10;    &lt;Text style={{fontSize:19, color:'#B9CCEC'}}&gt;授课教师：易文才　|　授课专业：新能源材料与器件&lt;/Text&gt;&#10;  &lt;/Box&gt;&#10;  &lt;Box style={{position:'absolute', top:170, right:70, width:430, background:'#FFFFFF', borderRadius:14, padding:20, alignItems:'center'}}&gt;&#10;    &lt;Image src=&quot;assets/diamond_blue.jpg&quot; style={{width:390, height:290, objectFit:'cover', borderRadius:8}} /&gt;&#10;    &lt;Text style={{fontSize:16, color:'#4A5568', marginTop:12}}&gt;金刚石：碳的同素异形体，大自然最硬的礼物&lt;/Text&gt;&#10;  &lt;/Box&gt;&#10;  &lt;Box style={{position:'absolute', bottom:0, left:0, width:1280, height:8, background:'#FFC107'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E3F8C"/>
              </a:gs>
              <a:gs pos="62000">
                <a:srgbClr val="1E4FA8"/>
              </a:gs>
              <a:gs pos="100000">
                <a:srgbClr val="3D7BD9"/>
              </a:gs>
            </a:gsLst>
            <a:lin ang="2700000" scaled="1"/>
          </a:gra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3" name="文本框 2" descr="{&quot;isTemplate&quot;:true,&quot;type&quot;:&quot;text&quot;}"/>
          <p:cNvSpPr txBox="1"/>
          <p:nvPr/>
        </p:nvSpPr>
        <p:spPr>
          <a:xfrm>
            <a:off x="533400" y="419100"/>
            <a:ext cx="4533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spc="150" dirty="0">
                <a:solidFill>
                  <a:srgbClr val="B9CCEC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500" spc="150" dirty="0">
                <a:solidFill>
                  <a:srgbClr val="B9CCEC"/>
                </a:solidFill>
                <a:latin typeface="Times New Roman"/>
                <a:ea typeface="微软雅黑"/>
              </a:rPr>
              <a:t> </a:t>
            </a:r>
            <a:r>
              <a:rPr lang="zh-CN" sz="1500" spc="150" dirty="0">
                <a:solidFill>
                  <a:srgbClr val="B9CCEC"/>
                </a:solidFill>
                <a:latin typeface="Times New Roman"/>
                <a:ea typeface="微软雅黑"/>
              </a:rPr>
              <a:t>第七章</a:t>
            </a:r>
            <a:r>
              <a:rPr lang="en-US" sz="1500" spc="150" dirty="0">
                <a:solidFill>
                  <a:srgbClr val="B9CCEC"/>
                </a:solidFill>
                <a:latin typeface="Times New Roman"/>
                <a:ea typeface="微软雅黑"/>
              </a:rPr>
              <a:t> </a:t>
            </a:r>
            <a:r>
              <a:rPr lang="zh-CN" altLang="en-US" sz="1500" spc="150">
                <a:solidFill>
                  <a:srgbClr val="B9CCEC"/>
                </a:solidFill>
                <a:latin typeface="Times New Roman"/>
                <a:ea typeface="微软雅黑"/>
              </a:rPr>
              <a:t>电子结构计算基础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533400" y="952500"/>
            <a:ext cx="60960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spc="300">
                <a:solidFill>
                  <a:srgbClr val="9FBAE8"/>
                </a:solidFill>
                <a:latin typeface="Times New Roman"/>
                <a:ea typeface="微软雅黑"/>
              </a:rPr>
              <a:t>第</a:t>
            </a:r>
            <a:r>
              <a:rPr lang="en-US" sz="1650" spc="300">
                <a:solidFill>
                  <a:srgbClr val="9FBAE8"/>
                </a:solidFill>
                <a:latin typeface="Times New Roman"/>
                <a:ea typeface="微软雅黑"/>
              </a:rPr>
              <a:t> 2 </a:t>
            </a:r>
            <a:r>
              <a:rPr lang="zh-CN" sz="1650" spc="300">
                <a:solidFill>
                  <a:srgbClr val="9FBAE8"/>
                </a:solidFill>
                <a:latin typeface="Times New Roman"/>
                <a:ea typeface="微软雅黑"/>
              </a:rPr>
              <a:t>节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533400" y="1381125"/>
            <a:ext cx="5562600" cy="18859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25000"/>
              </a:lnSpc>
            </a:pPr>
            <a:r>
              <a:rPr lang="zh-CN" sz="4950" b="1" dirty="0">
                <a:solidFill>
                  <a:srgbClr val="FFFFFF"/>
                </a:solidFill>
                <a:latin typeface="Times New Roman"/>
                <a:ea typeface="微软雅黑"/>
              </a:rPr>
              <a:t>金刚石能带结构的计算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533400" y="3457575"/>
            <a:ext cx="60960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 dirty="0">
                <a:solidFill>
                  <a:srgbClr val="CFE0F7"/>
                </a:solidFill>
                <a:latin typeface="Times New Roman"/>
                <a:ea typeface="微软雅黑"/>
              </a:rPr>
              <a:t>——从</a:t>
            </a:r>
            <a:r>
              <a:rPr lang="zh-CN" altLang="en-US" dirty="0">
                <a:solidFill>
                  <a:srgbClr val="CFE0F7"/>
                </a:solidFill>
                <a:latin typeface="Times New Roman"/>
                <a:ea typeface="微软雅黑"/>
              </a:rPr>
              <a:t>电子结构理论，到工业应用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533400" y="4876800"/>
            <a:ext cx="60960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>
                <a:solidFill>
                  <a:srgbClr val="B9CCEC"/>
                </a:solidFill>
                <a:latin typeface="Times New Roman"/>
                <a:ea typeface="微软雅黑"/>
              </a:rPr>
              <a:t>授课教师：易文才　</a:t>
            </a:r>
            <a:r>
              <a:rPr lang="en-US" sz="1425">
                <a:solidFill>
                  <a:srgbClr val="B9CCEC"/>
                </a:solidFill>
                <a:latin typeface="Times New Roman"/>
                <a:ea typeface="微软雅黑"/>
              </a:rPr>
              <a:t>|</a:t>
            </a:r>
            <a:r>
              <a:rPr lang="zh-CN" sz="1425">
                <a:solidFill>
                  <a:srgbClr val="B9CCEC"/>
                </a:solidFill>
                <a:latin typeface="Times New Roman"/>
                <a:ea typeface="微软雅黑"/>
              </a:rPr>
              <a:t>　授课专业：新能源材料与器件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7429500" y="1619250"/>
            <a:ext cx="4095750" cy="3448050"/>
          </a:xfrm>
          <a:prstGeom prst="roundRect">
            <a:avLst>
              <a:gd name="adj" fmla="val 386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l="7974" r="7974"/>
          <a:stretch>
            <a:fillRect/>
          </a:stretch>
        </p:blipFill>
        <p:spPr>
          <a:xfrm>
            <a:off x="9377395" y="2347913"/>
            <a:ext cx="2106635" cy="1566472"/>
          </a:xfrm>
          <a:prstGeom prst="roundRect">
            <a:avLst>
              <a:gd name="adj" fmla="val 2759"/>
            </a:avLst>
          </a:prstGeom>
          <a:ln/>
        </p:spPr>
      </p:pic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7853395" y="4335050"/>
            <a:ext cx="3048000" cy="31158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4A5568"/>
                </a:solidFill>
                <a:latin typeface="Times New Roman"/>
                <a:ea typeface="微软雅黑"/>
              </a:rPr>
              <a:t>铅笔芯 </a:t>
            </a:r>
            <a:r>
              <a:rPr lang="en-US" altLang="zh-CN" i="1" dirty="0">
                <a:solidFill>
                  <a:srgbClr val="4A5568"/>
                </a:solidFill>
                <a:latin typeface="Times New Roman"/>
                <a:ea typeface="微软雅黑"/>
              </a:rPr>
              <a:t>vs</a:t>
            </a:r>
            <a:r>
              <a:rPr lang="en-US" altLang="zh-CN" dirty="0">
                <a:solidFill>
                  <a:srgbClr val="4A5568"/>
                </a:solidFill>
                <a:latin typeface="Times New Roman"/>
                <a:ea typeface="微软雅黑"/>
              </a:rPr>
              <a:t> </a:t>
            </a:r>
            <a:r>
              <a:rPr lang="zh-CN" altLang="en-US" dirty="0">
                <a:solidFill>
                  <a:srgbClr val="4A5568"/>
                </a:solidFill>
                <a:latin typeface="Times New Roman"/>
                <a:ea typeface="微软雅黑"/>
              </a:rPr>
              <a:t>钻石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rgbClr val="FFC107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pic>
        <p:nvPicPr>
          <p:cNvPr id="2050" name="Picture 2" descr="铅笔是怎么做成的 ？笔芯又是如何塞进木头里的？ | 说明书网">
            <a:extLst>
              <a:ext uri="{FF2B5EF4-FFF2-40B4-BE49-F238E27FC236}">
                <a16:creationId xmlns:a16="http://schemas.microsoft.com/office/drawing/2014/main" id="{78BD3F34-E668-4A8E-A16B-D56A3B1A0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52" b="8599"/>
          <a:stretch/>
        </p:blipFill>
        <p:spPr bwMode="auto">
          <a:xfrm>
            <a:off x="7543801" y="2330364"/>
            <a:ext cx="1731722" cy="1576141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#FFFFFF', fontFamily:&quot;'Source Han Sans SC','Noto Sans SC','Microsoft YaHei',sans-serif&quot;}}&gt;&#10;  &lt;Box style={{height:52, background:'#0E3F8C', flexDirection:'row', alignItems:'center', justifyContent:'space-between', paddingLeft:40, paddingRight:40}}&gt;&#10;    &lt;Text style={{fontSize:15, color:'#FFFFFF'}}&gt;《材料计算物理》· 第七章 人工智能 &amp;amp; 材料研发&lt;/Text&gt;&#10;    &lt;Text style={{fontSize:15, color:'#B9CCEC'}}&gt;第 2 节 · 金刚石能带结构的计算&lt;/Text&gt;&#10;  &lt;/Box&gt;&#10;  &lt;Box style={{height:74, paddingLeft:40, justifyContent:'center'}}&gt;&#10;    &lt;Text style={{fontSize:33, fontWeight:'bold', color:'#0E3F8C'}}&gt;课程导入：同为碳，为何天差地别？&lt;/Text&gt;&#10;  &lt;/Box&gt;&#10;  &lt;Box style={{height:524, paddingLeft:40, paddingRight:40, flexDirection:'row', gap:24}}&gt;&#10;    &lt;Box style={{flex:1.7, flexDirection:'column', gap:16}}&gt;&#10;      &lt;Box style={{background:'#E8EFF8', borderLeft:'5px solid #1E4FA8', padding:'14px 20px', borderRadius:6}}&gt;&#10;        &lt;Text style={{fontSize:24, fontWeight:'bold', color:'#0E3F8C'}}&gt;举手调查：钻戒和铅笔芯，哪个能导电？&lt;/Text&gt;&#10;      &lt;/Box&gt;&#10;      &lt;Box style={{flex:1, flexDirection:'row', gap:16}}&gt;&#10;        &lt;Box style={{flex:1, border:'1px solid #D6DCE5', borderRadius:10, padding:20, background:'#F7F9FC'}}&gt;&#10;          &lt;Text style={{fontSize:26, fontWeight:'bold', color:'#0E3F8C', marginBottom:14}}&gt;金刚石&lt;/Text&gt;&#10;          &lt;Text style={{fontSize:21, color:'#1A2230', lineHeight:1.75}}&gt;· 透明如水，折射璀璨&lt;br /&gt;· 不导电（绝缘体）&lt;br /&gt;· 自然界硬度之王&lt;br /&gt;· 身价不菲&lt;/Text&gt;&#10;        &lt;/Box&gt;&#10;        &lt;Box style={{width:56, alignItems:'center', justifyContent:'center'}}&gt;&#10;          &lt;Box style={{width:52, height:52, borderRadius:26, background:'#1E4FA8', alignItems:'center', justifyContent:'center'}}&gt;&#10;            &lt;Text style={{fontSize:20, fontWeight:'bold', color:'#FFFFFF'}}&gt;VS&lt;/Text&gt;&#10;          &lt;/Box&gt;&#10;        &lt;/Box&gt;&#10;        &lt;Box style={{flex:1, border:'1px solid #D6DCE5', borderRadius:10, padding:20, background:'#F7F9FC'}}&gt;&#10;          &lt;Text style={{fontSize:26, fontWeight:'bold', color:'#0E3F8C', marginBottom:14}}&gt;石墨&lt;/Text&gt;&#10;          &lt;Text style={{fontSize:21, color:'#1A2230', lineHeight:1.75}}&gt;· 乌黑柔软，可做笔芯&lt;br /&gt;· 良导体&lt;br /&gt;· 润滑、耐高温&lt;br /&gt;· 廉价易得&lt;/Text&gt;&#10;        &lt;/Box&gt;&#10;      &lt;/Box&gt;&#10;      &lt;Box style={{background:'#0E3F8C', borderRadius:8, padding:'14px 20px'}}&gt;&#10;        &lt;Text style={{fontSize:21, color:'#FFFFFF'}}&gt;同一种原子，两种极端性质——差别不在&quot;原子&quot;，而在电子的&lt;span style={{fontWeight:'bold', color:'#FFC107'}}&gt;能带结构&lt;/span&gt;&lt;/Text&gt;&#10;      &lt;/Box&gt;&#10;    &lt;/Box&gt;&#10;    &lt;Box style={{flex:1, alignItems:'center', justifyContent:'center'}}&gt;&#10;      &lt;Image src=&quot;assets/periodic_table.png&quot; style={{width:380, height:268, objectFit:'contain', borderRadius:8}} /&gt;&#10;      &lt;Text style={{fontSize:16, color:'#8B97A8', marginTop:10, textAlign:'center'}}&gt;碳（C，6 号元素）：[He]2s²2p²&lt;br /&gt;金刚石与石墨，都是它的&quot;化身&quot;&lt;/Text&gt;&#10;    &lt;/Box&gt;&#10;  &lt;/Box&gt;&#10;  &lt;Box style={{height:70, flexDirection:'row', justifyContent:'space-between', alignItems:'center', paddingLeft:40, paddingRight:40}}&gt;&#10;    &lt;Text style={{fontSize:14, color:'#8B97A8'}}&gt;新能源材料与器件专业 · 教学课件&lt;/Text&gt;&#10;    &lt;Text style={{fontSize:15, fontWeight:'bold', color:'#1E4FA8'}}&gt;02 / 15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课程导入：同为碳，为何天差地别？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428625" y="1200150"/>
            <a:ext cx="7048500" cy="542925"/>
          </a:xfrm>
          <a:prstGeom prst="roundRect">
            <a:avLst>
              <a:gd name="adj" fmla="val 10526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8" name="任意多边形: 形状 7"/>
          <p:cNvSpPr/>
          <p:nvPr/>
        </p:nvSpPr>
        <p:spPr>
          <a:xfrm>
            <a:off x="428625" y="1200150"/>
            <a:ext cx="7048500" cy="542925"/>
          </a:xfrm>
          <a:custGeom>
            <a:avLst/>
            <a:gdLst/>
            <a:ahLst/>
            <a:cxnLst/>
            <a:rect l="0" t="0" r="0" b="0"/>
            <a:pathLst>
              <a:path w="740" h="57">
                <a:moveTo>
                  <a:pt x="6" y="0"/>
                </a:moveTo>
                <a:cubicBezTo>
                  <a:pt x="5" y="0"/>
                  <a:pt x="5" y="0"/>
                  <a:pt x="5" y="1"/>
                </a:cubicBezTo>
                <a:lnTo>
                  <a:pt x="5" y="56"/>
                </a:lnTo>
                <a:cubicBezTo>
                  <a:pt x="5" y="57"/>
                  <a:pt x="5" y="57"/>
                  <a:pt x="6" y="57"/>
                </a:cubicBezTo>
                <a:cubicBezTo>
                  <a:pt x="3" y="57"/>
                  <a:pt x="0" y="54"/>
                  <a:pt x="0" y="5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619125" y="1333500"/>
            <a:ext cx="6619875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E3F8C"/>
                </a:solidFill>
                <a:latin typeface="Times New Roman"/>
                <a:ea typeface="微软雅黑"/>
              </a:rPr>
              <a:t>举手调查：钻戒和铅笔芯，哪个能导电？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381000" y="1895475"/>
            <a:ext cx="3105150" cy="2943225"/>
          </a:xfrm>
          <a:prstGeom prst="roundRect">
            <a:avLst>
              <a:gd name="adj" fmla="val 3067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1" name="文本框 10" descr="{&quot;isTemplate&quot;:true,&quot;type&quot;:&quot;text&quot;}"/>
          <p:cNvSpPr txBox="1"/>
          <p:nvPr/>
        </p:nvSpPr>
        <p:spPr>
          <a:xfrm>
            <a:off x="571500" y="2085975"/>
            <a:ext cx="27241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2000" b="1" dirty="0">
                <a:solidFill>
                  <a:srgbClr val="0E3F8C"/>
                </a:solidFill>
                <a:latin typeface="Times New Roman"/>
                <a:ea typeface="微软雅黑"/>
              </a:rPr>
              <a:t>石墨</a:t>
            </a:r>
            <a:endParaRPr sz="2000" dirty="0">
              <a:latin typeface="Times New Roman"/>
              <a:ea typeface="微软雅黑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3657600" y="346710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3781425" y="3600450"/>
            <a:ext cx="2571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Times New Roman"/>
                <a:ea typeface="微软雅黑"/>
              </a:rPr>
              <a:t>VS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4324350" y="1895475"/>
            <a:ext cx="3105150" cy="3000375"/>
          </a:xfrm>
          <a:prstGeom prst="roundRect">
            <a:avLst>
              <a:gd name="adj" fmla="val 3067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4514850" y="2085975"/>
            <a:ext cx="27241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2000" b="1" dirty="0">
                <a:solidFill>
                  <a:srgbClr val="0E3F8C"/>
                </a:solidFill>
                <a:latin typeface="Times New Roman"/>
                <a:ea typeface="微软雅黑"/>
              </a:rPr>
              <a:t>金刚石</a:t>
            </a:r>
            <a:endParaRPr sz="2000" dirty="0">
              <a:latin typeface="Times New Roman"/>
              <a:ea typeface="微软雅黑"/>
            </a:endParaRPr>
          </a:p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542925" y="2543175"/>
            <a:ext cx="2724150" cy="1685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en-US" sz="2000" dirty="0">
                <a:solidFill>
                  <a:srgbClr val="1A2230"/>
                </a:solidFill>
                <a:latin typeface="Times New Roman"/>
                <a:ea typeface="微软雅黑"/>
              </a:rPr>
              <a:t>· </a:t>
            </a:r>
            <a:r>
              <a:rPr lang="zh-CN" sz="2000" dirty="0">
                <a:solidFill>
                  <a:srgbClr val="1A2230"/>
                </a:solidFill>
                <a:latin typeface="Times New Roman"/>
                <a:ea typeface="微软雅黑"/>
              </a:rPr>
              <a:t>乌黑柔软，可做笔芯</a:t>
            </a:r>
            <a:endParaRPr sz="2000" dirty="0">
              <a:latin typeface="Times New Roman"/>
              <a:ea typeface="微软雅黑"/>
            </a:endParaRPr>
          </a:p>
          <a:p>
            <a:pPr>
              <a:lnSpc>
                <a:spcPct val="175000"/>
              </a:lnSpc>
            </a:pPr>
            <a:r>
              <a:rPr lang="en-US" sz="2000" dirty="0">
                <a:solidFill>
                  <a:srgbClr val="1A2230"/>
                </a:solidFill>
                <a:latin typeface="Times New Roman"/>
                <a:ea typeface="微软雅黑"/>
              </a:rPr>
              <a:t>· </a:t>
            </a:r>
            <a:r>
              <a:rPr lang="zh-CN" sz="2000" dirty="0">
                <a:solidFill>
                  <a:srgbClr val="1A2230"/>
                </a:solidFill>
                <a:latin typeface="Times New Roman"/>
                <a:ea typeface="微软雅黑"/>
              </a:rPr>
              <a:t>良导体</a:t>
            </a:r>
            <a:endParaRPr sz="2000" dirty="0">
              <a:latin typeface="Times New Roman"/>
              <a:ea typeface="微软雅黑"/>
            </a:endParaRPr>
          </a:p>
          <a:p>
            <a:pPr>
              <a:lnSpc>
                <a:spcPct val="175000"/>
              </a:lnSpc>
            </a:pPr>
            <a:r>
              <a:rPr lang="en-US" sz="2000" dirty="0">
                <a:solidFill>
                  <a:srgbClr val="1A2230"/>
                </a:solidFill>
                <a:latin typeface="Times New Roman"/>
                <a:ea typeface="微软雅黑"/>
              </a:rPr>
              <a:t>· </a:t>
            </a:r>
            <a:r>
              <a:rPr lang="zh-CN" sz="2000" dirty="0">
                <a:solidFill>
                  <a:srgbClr val="1A2230"/>
                </a:solidFill>
                <a:latin typeface="Times New Roman"/>
                <a:ea typeface="微软雅黑"/>
              </a:rPr>
              <a:t>润滑、耐高温</a:t>
            </a:r>
            <a:endParaRPr sz="2000" dirty="0">
              <a:latin typeface="Times New Roman"/>
              <a:ea typeface="微软雅黑"/>
            </a:endParaRPr>
          </a:p>
          <a:p>
            <a:pPr>
              <a:lnSpc>
                <a:spcPct val="175000"/>
              </a:lnSpc>
            </a:pPr>
            <a:r>
              <a:rPr lang="en-US" sz="2000" dirty="0">
                <a:solidFill>
                  <a:srgbClr val="1A2230"/>
                </a:solidFill>
                <a:latin typeface="Times New Roman"/>
                <a:ea typeface="微软雅黑"/>
              </a:rPr>
              <a:t>· </a:t>
            </a:r>
            <a:r>
              <a:rPr lang="zh-CN" sz="2000" dirty="0">
                <a:solidFill>
                  <a:srgbClr val="1A2230"/>
                </a:solidFill>
                <a:latin typeface="Times New Roman"/>
                <a:ea typeface="微软雅黑"/>
              </a:rPr>
              <a:t>廉价易得</a:t>
            </a:r>
            <a:endParaRPr sz="2000" dirty="0">
              <a:latin typeface="Times New Roman"/>
              <a:ea typeface="微软雅黑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381000" y="5157071"/>
            <a:ext cx="7048500" cy="514350"/>
          </a:xfrm>
          <a:prstGeom prst="roundRect">
            <a:avLst>
              <a:gd name="adj" fmla="val 14815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571500" y="5290421"/>
            <a:ext cx="66675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dirty="0">
                <a:solidFill>
                  <a:srgbClr val="FFFFFF"/>
                </a:solidFill>
                <a:latin typeface="Times New Roman"/>
                <a:ea typeface="微软雅黑"/>
              </a:rPr>
              <a:t>同一种原子，两种极端性质——差别不在</a:t>
            </a:r>
            <a:r>
              <a:rPr lang="zh-CN" altLang="en-US" sz="1575" dirty="0">
                <a:solidFill>
                  <a:srgbClr val="FFFFFF"/>
                </a:solidFill>
                <a:latin typeface="Times New Roman"/>
                <a:ea typeface="微软雅黑"/>
              </a:rPr>
              <a:t>“元素”</a:t>
            </a:r>
            <a:r>
              <a:rPr lang="zh-CN" sz="1575" dirty="0">
                <a:solidFill>
                  <a:srgbClr val="FFFFFF"/>
                </a:solidFill>
                <a:latin typeface="Times New Roman"/>
                <a:ea typeface="微软雅黑"/>
              </a:rPr>
              <a:t>，而在</a:t>
            </a:r>
            <a:r>
              <a:rPr lang="zh-CN" altLang="en-US" sz="1575" dirty="0">
                <a:solidFill>
                  <a:srgbClr val="FFFFFF"/>
                </a:solidFill>
                <a:latin typeface="Times New Roman"/>
                <a:ea typeface="微软雅黑"/>
              </a:rPr>
              <a:t>结构和</a:t>
            </a:r>
            <a:r>
              <a:rPr lang="zh-CN" sz="1575" b="1" dirty="0">
                <a:solidFill>
                  <a:srgbClr val="FFC107"/>
                </a:solidFill>
                <a:latin typeface="Times New Roman"/>
                <a:ea typeface="微软雅黑"/>
              </a:rPr>
              <a:t>能带结构</a:t>
            </a:r>
            <a:endParaRPr dirty="0">
              <a:latin typeface="Times New Roman"/>
              <a:ea typeface="微软雅黑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rcRect l="1171" r="1171"/>
          <a:stretch>
            <a:fillRect/>
          </a:stretch>
        </p:blipFill>
        <p:spPr>
          <a:xfrm>
            <a:off x="7706840" y="1743074"/>
            <a:ext cx="4188770" cy="2954185"/>
          </a:xfrm>
          <a:prstGeom prst="roundRect">
            <a:avLst>
              <a:gd name="adj" fmla="val 2985"/>
            </a:avLst>
          </a:prstGeom>
          <a:ln/>
        </p:spPr>
      </p:pic>
      <p:sp>
        <p:nvSpPr>
          <p:cNvPr id="21" name="文本框 20" descr="{&quot;isTemplate&quot;:true,&quot;type&quot;:&quot;text&quot;}"/>
          <p:cNvSpPr txBox="1"/>
          <p:nvPr/>
        </p:nvSpPr>
        <p:spPr>
          <a:xfrm>
            <a:off x="8620125" y="4838700"/>
            <a:ext cx="223837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碳（</a:t>
            </a:r>
            <a:r>
              <a:rPr lang="en-US" sz="1600" dirty="0">
                <a:solidFill>
                  <a:srgbClr val="8B97A8"/>
                </a:solidFill>
                <a:latin typeface="Times New Roman"/>
                <a:ea typeface="微软雅黑"/>
              </a:rPr>
              <a:t>C</a:t>
            </a: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，</a:t>
            </a:r>
            <a:r>
              <a:rPr lang="en-US" sz="1600" dirty="0">
                <a:solidFill>
                  <a:srgbClr val="8B97A8"/>
                </a:solidFill>
                <a:latin typeface="Times New Roman"/>
                <a:ea typeface="微软雅黑"/>
              </a:rPr>
              <a:t>6 </a:t>
            </a: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号元素）：</a:t>
            </a:r>
            <a:r>
              <a:rPr lang="en-US" sz="1600" dirty="0">
                <a:solidFill>
                  <a:srgbClr val="8B97A8"/>
                </a:solidFill>
                <a:latin typeface="Times New Roman"/>
                <a:ea typeface="微软雅黑"/>
              </a:rPr>
              <a:t>[He]2s</a:t>
            </a:r>
            <a:r>
              <a:rPr lang="en-US" sz="1600" baseline="30000" dirty="0">
                <a:solidFill>
                  <a:srgbClr val="8B97A8"/>
                </a:solidFill>
                <a:latin typeface="Times New Roman"/>
                <a:ea typeface="微软雅黑"/>
              </a:rPr>
              <a:t>2</a:t>
            </a:r>
            <a:r>
              <a:rPr lang="en-US" sz="1600" dirty="0">
                <a:solidFill>
                  <a:srgbClr val="8B97A8"/>
                </a:solidFill>
                <a:latin typeface="Times New Roman"/>
                <a:ea typeface="微软雅黑"/>
              </a:rPr>
              <a:t>2p</a:t>
            </a:r>
            <a:r>
              <a:rPr lang="en-US" sz="1600" baseline="30000" dirty="0">
                <a:solidFill>
                  <a:srgbClr val="8B97A8"/>
                </a:solidFill>
                <a:latin typeface="Times New Roman"/>
                <a:ea typeface="微软雅黑"/>
              </a:rPr>
              <a:t>2</a:t>
            </a:r>
            <a:endParaRPr sz="1600" dirty="0">
              <a:latin typeface="Times New Roman"/>
              <a:ea typeface="微软雅黑"/>
            </a:endParaRPr>
          </a:p>
          <a:p>
            <a:pPr algn="ctr">
              <a:lnSpc>
                <a:spcPct val="100000"/>
              </a:lnSpc>
            </a:pP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金刚石与石墨，都是它的</a:t>
            </a:r>
            <a:r>
              <a:rPr lang="en-US" sz="1600" dirty="0">
                <a:solidFill>
                  <a:srgbClr val="8B97A8"/>
                </a:solidFill>
                <a:latin typeface="Times New Roman"/>
                <a:ea typeface="微软雅黑"/>
              </a:rPr>
              <a:t>"</a:t>
            </a: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化身</a:t>
            </a:r>
            <a:r>
              <a:rPr lang="en-US" sz="1600" dirty="0">
                <a:solidFill>
                  <a:srgbClr val="8B97A8"/>
                </a:solidFill>
                <a:latin typeface="Times New Roman"/>
                <a:ea typeface="微软雅黑"/>
              </a:rPr>
              <a:t>"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3" name="文本框 22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02 / 15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4570173" y="2560009"/>
            <a:ext cx="2724150" cy="1685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en-US" sz="2000" dirty="0">
                <a:solidFill>
                  <a:srgbClr val="1A2230"/>
                </a:solidFill>
                <a:latin typeface="Times New Roman"/>
                <a:ea typeface="微软雅黑"/>
              </a:rPr>
              <a:t>· </a:t>
            </a:r>
            <a:r>
              <a:rPr lang="zh-CN" sz="2000" dirty="0">
                <a:solidFill>
                  <a:srgbClr val="1A2230"/>
                </a:solidFill>
                <a:latin typeface="Times New Roman"/>
                <a:ea typeface="微软雅黑"/>
              </a:rPr>
              <a:t>透明如水，折射璀璨</a:t>
            </a:r>
            <a:endParaRPr sz="2000" dirty="0">
              <a:latin typeface="Times New Roman"/>
              <a:ea typeface="微软雅黑"/>
            </a:endParaRPr>
          </a:p>
          <a:p>
            <a:pPr>
              <a:lnSpc>
                <a:spcPct val="175000"/>
              </a:lnSpc>
            </a:pPr>
            <a:r>
              <a:rPr lang="en-US" sz="2000" dirty="0">
                <a:solidFill>
                  <a:srgbClr val="1A2230"/>
                </a:solidFill>
                <a:latin typeface="Times New Roman"/>
                <a:ea typeface="微软雅黑"/>
              </a:rPr>
              <a:t>· </a:t>
            </a:r>
            <a:r>
              <a:rPr lang="zh-CN" sz="2000" dirty="0">
                <a:solidFill>
                  <a:srgbClr val="1A2230"/>
                </a:solidFill>
                <a:latin typeface="Times New Roman"/>
                <a:ea typeface="微软雅黑"/>
              </a:rPr>
              <a:t>不导电（绝缘体）</a:t>
            </a:r>
            <a:endParaRPr sz="2000" dirty="0">
              <a:latin typeface="Times New Roman"/>
              <a:ea typeface="微软雅黑"/>
            </a:endParaRPr>
          </a:p>
          <a:p>
            <a:pPr>
              <a:lnSpc>
                <a:spcPct val="175000"/>
              </a:lnSpc>
            </a:pPr>
            <a:r>
              <a:rPr lang="en-US" sz="2000" dirty="0">
                <a:solidFill>
                  <a:srgbClr val="1A2230"/>
                </a:solidFill>
                <a:latin typeface="Times New Roman"/>
                <a:ea typeface="微软雅黑"/>
              </a:rPr>
              <a:t>· </a:t>
            </a:r>
            <a:r>
              <a:rPr lang="zh-CN" sz="2000" dirty="0">
                <a:solidFill>
                  <a:srgbClr val="1A2230"/>
                </a:solidFill>
                <a:latin typeface="Times New Roman"/>
                <a:ea typeface="微软雅黑"/>
              </a:rPr>
              <a:t>自然界硬度之王</a:t>
            </a:r>
            <a:endParaRPr sz="2000" dirty="0">
              <a:latin typeface="Times New Roman"/>
              <a:ea typeface="微软雅黑"/>
            </a:endParaRPr>
          </a:p>
          <a:p>
            <a:pPr>
              <a:lnSpc>
                <a:spcPct val="175000"/>
              </a:lnSpc>
            </a:pPr>
            <a:r>
              <a:rPr lang="en-US" sz="2000" dirty="0">
                <a:solidFill>
                  <a:srgbClr val="1A2230"/>
                </a:solidFill>
                <a:latin typeface="Times New Roman"/>
                <a:ea typeface="微软雅黑"/>
              </a:rPr>
              <a:t>· </a:t>
            </a:r>
            <a:r>
              <a:rPr lang="zh-CN" sz="2000" dirty="0">
                <a:solidFill>
                  <a:srgbClr val="1A2230"/>
                </a:solidFill>
                <a:latin typeface="Times New Roman"/>
                <a:ea typeface="微软雅黑"/>
              </a:rPr>
              <a:t>身价不菲</a:t>
            </a:r>
            <a:endParaRPr sz="2000" dirty="0">
              <a:latin typeface="Times New Roman"/>
              <a:ea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#FFFFFF', fontFamily:&quot;'Source Han Sans SC','Noto Sans SC','Microsoft YaHei',sans-serif&quot;}}&gt;&#10;  &lt;Box style={{height:52, background:'#0E3F8C', flexDirection:'row', alignItems:'center', justifyContent:'space-between', paddingLeft:40, paddingRight:40}}&gt;&#10;    &lt;Text style={{fontSize:15, color:'#FFFFFF'}}&gt;《材料计算物理》· 第七章 人工智能 &amp;amp; 材料研发&lt;/Text&gt;&#10;    &lt;Text style={{fontSize:15, color:'#B9CCEC'}}&gt;第 2 节 · 金刚石能带结构的计算&lt;/Text&gt;&#10;  &lt;/Box&gt;&#10;  &lt;Box style={{height:74, paddingLeft:40, justifyContent:'center'}}&gt;&#10;    &lt;Text style={{fontSize:33, fontWeight:'bold', color:'#0E3F8C'}}&gt;课程导入：一颗金刚石的三重身份&lt;/Text&gt;&#10;  &lt;/Box&gt;&#10;  &lt;Box style={{height:524, paddingLeft:40, paddingRight:40, flexDirection:'row', gap:28}}&gt;&#10;    &lt;Box style={{flex:1.2, borderRadius:12, overflow:'hidden', border:'1px solid #D6DCE5'}}&gt;&#10;      &lt;Image src=&quot;assets/diamond_blue.jpg&quot; style={{width:'100%', height:'100%', objectFit:'cover'}} /&gt;&#10;    &lt;/Box&gt;&#10;    &lt;Box style={{flex:1, flexDirection:'column', gap:14, justifyContent:'center'}}&gt;&#10;      &lt;Box style={{flexDirection:'row', gap:14, alignItems:'flex-start'}}&gt;&#10;        &lt;Box style={{width:44, height:44, borderRadius:8, background:'#1E4FA8', alignItems:'center', justifyContent:'center'}}&gt;&lt;Text style={{fontSize:20, fontWeight:'bold', color:'#FFFFFF'}}&gt;1&lt;/Text&gt;&lt;/Box&gt;&#10;        &lt;Box style={{flex:1}}&gt;&#10;          &lt;Text style={{fontSize:23, fontWeight:'bold', color:'#1A2230'}}&gt;首饰：钻石恒久远&lt;/Text&gt;&#10;          &lt;Text style={{fontSize:18, color:'#4A5568', lineHeight:1.55}}&gt;高折射率与色散 → 璀璨火彩，光学性质的体现&lt;/Text&gt;&#10;        &lt;/Box&gt;&#10;      &lt;/Box&gt;&#10;      &lt;Box style={{flexDirection:'row', gap:14, alignItems:'flex-start'}}&gt;&#10;        &lt;Box style={{width:44, height:44, borderRadius:8, background:'#1E4FA8', alignItems:'center', justifyContent:'center'}}&gt;&lt;Text style={{fontSize:20, fontWeight:'bold', color:'#FFFFFF'}}&gt;2&lt;/Text&gt;&lt;/Box&gt;&#10;        &lt;Box style={{flex:1}}&gt;&#10;          &lt;Text style={{fontSize:23, fontWeight:'bold', color:'#1A2230'}}&gt;钻探：硬度之王&lt;/Text&gt;&#10;          &lt;Text style={{fontSize:18, color:'#4A5568', lineHeight:1.55}}&gt;极高共价键能 → 工业钻头、切割、磨削的核心材料&lt;/Text&gt;&#10;        &lt;/Box&gt;&#10;      &lt;/Box&gt;&#10;      &lt;Box style={{flexDirection:'row', gap:14, alignItems:'flex-start'}}&gt;&#10;        &lt;Box style={{width:44, height:44, borderRadius:8, background:'#1E4FA8', alignItems:'center', justifyContent:'center'}}&gt;&lt;Text style={{fontSize:20, fontWeight:'bold', color:'#FFFFFF'}}&gt;3&lt;/Text&gt;&lt;/Box&gt;&#10;        &lt;Box style={{flex:1}}&gt;&#10;          &lt;Text style={{fontSize:23, fontWeight:'bold', color:'#1A2230'}}&gt;芯片与量子：终极半导体&lt;/Text&gt;&#10;          &lt;Text style={{fontSize:18, color:'#4A5568', lineHeight:1.55}}&gt;超宽禁带、高热导 → 功率器件与量子技术的候选者&lt;/Text&gt;&#10;        &lt;/Box&gt;&#10;      &lt;/Box&gt;&#10;      &lt;Box style={{background:'#E8EFF8', borderLeft:'5px solid #1E4FA8', padding:'12px 16px', borderRadius:6, marginTop:6}}&gt;&#10;        &lt;Text style={{fontSize:19, color:'#0E3F8C'}}&gt;三重身份可以切换，靠的是&quot;设计&quot;它的电子结构——第一步，就是看懂它的&lt;span style={{fontWeight:'bold'}}&gt;能带&lt;/span&gt;&lt;/Text&gt;&#10;      &lt;/Box&gt;&#10;    &lt;/Box&gt;&#10;  &lt;/Box&gt;&#10;  &lt;Box style={{height:70, flexDirection:'row', justifyContent:'space-between', alignItems:'center', paddingLeft:40, paddingRight:40}}&gt;&#10;    &lt;Text style={{fontSize:14, color:'#8B97A8'}}&gt;新能源材料与器件专业 · 教学课件&lt;/Text&gt;&#10;    &lt;Text style={{fontSize:15, fontWeight:'bold', color:'#1E4FA8'}}&gt;03 / 15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课程导入：一颗金刚石的三重身份</a:t>
            </a:r>
            <a:endParaRPr>
              <a:latin typeface="Times New Roman"/>
              <a:ea typeface="微软雅黑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11891" r="11891"/>
          <a:stretch>
            <a:fillRect/>
          </a:stretch>
        </p:blipFill>
        <p:spPr>
          <a:xfrm>
            <a:off x="959285" y="1402002"/>
            <a:ext cx="5136715" cy="4212267"/>
          </a:xfrm>
          <a:custGeom>
            <a:avLst/>
            <a:gdLst/>
            <a:ahLst/>
            <a:cxnLst/>
            <a:rect l="0" t="0" r="0" b="0"/>
            <a:pathLst>
              <a:path w="639" h="524">
                <a:moveTo>
                  <a:pt x="627" y="0"/>
                </a:moveTo>
                <a:cubicBezTo>
                  <a:pt x="634" y="0"/>
                  <a:pt x="639" y="5"/>
                  <a:pt x="639" y="12"/>
                </a:cubicBezTo>
                <a:lnTo>
                  <a:pt x="639" y="512"/>
                </a:lnTo>
                <a:cubicBezTo>
                  <a:pt x="639" y="519"/>
                  <a:pt x="634" y="524"/>
                  <a:pt x="627" y="524"/>
                </a:cubicBezTo>
                <a:lnTo>
                  <a:pt x="12" y="524"/>
                </a:lnTo>
                <a:cubicBezTo>
                  <a:pt x="5" y="524"/>
                  <a:pt x="0" y="519"/>
                  <a:pt x="0" y="512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627" y="0"/>
                </a:lnTo>
                <a:close/>
              </a:path>
            </a:pathLst>
          </a:custGeom>
          <a:ln/>
        </p:spPr>
      </p:pic>
      <p:sp>
        <p:nvSpPr>
          <p:cNvPr id="9" name="矩形: 圆角 8"/>
          <p:cNvSpPr/>
          <p:nvPr/>
        </p:nvSpPr>
        <p:spPr>
          <a:xfrm>
            <a:off x="6734175" y="1884646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6886575" y="1979896"/>
            <a:ext cx="1238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Times New Roman"/>
                <a:ea typeface="微软雅黑"/>
              </a:rPr>
              <a:t>1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1" name="文本框 10" descr="{&quot;isTemplate&quot;:true,&quot;type&quot;:&quot;text&quot;}"/>
          <p:cNvSpPr txBox="1"/>
          <p:nvPr/>
        </p:nvSpPr>
        <p:spPr>
          <a:xfrm>
            <a:off x="7286625" y="1884646"/>
            <a:ext cx="45243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A2230"/>
                </a:solidFill>
                <a:latin typeface="Times New Roman"/>
                <a:ea typeface="微软雅黑"/>
              </a:rPr>
              <a:t>首饰：钻石恒久远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7286625" y="2151346"/>
            <a:ext cx="4524375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350">
                <a:solidFill>
                  <a:srgbClr val="4A5568"/>
                </a:solidFill>
                <a:latin typeface="Times New Roman"/>
                <a:ea typeface="微软雅黑"/>
              </a:rPr>
              <a:t>高折射率与色散</a:t>
            </a:r>
            <a:r>
              <a:rPr lang="en-US" sz="1350">
                <a:solidFill>
                  <a:srgbClr val="4A5568"/>
                </a:solidFill>
                <a:latin typeface="Times New Roman"/>
                <a:ea typeface="微软雅黑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Times New Roman"/>
                <a:ea typeface="微软雅黑"/>
              </a:rPr>
              <a:t>璀璨火彩，光学性质的体现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6734175" y="29718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6886575" y="3067050"/>
            <a:ext cx="1238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Times New Roman"/>
                <a:ea typeface="微软雅黑"/>
              </a:rPr>
              <a:t>2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5" name="文本框 14" descr="{&quot;isTemplate&quot;:true,&quot;type&quot;:&quot;text&quot;}"/>
          <p:cNvSpPr txBox="1"/>
          <p:nvPr/>
        </p:nvSpPr>
        <p:spPr>
          <a:xfrm>
            <a:off x="7286625" y="2971800"/>
            <a:ext cx="45243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A2230"/>
                </a:solidFill>
                <a:latin typeface="Times New Roman"/>
                <a:ea typeface="微软雅黑"/>
              </a:rPr>
              <a:t>钻探：硬度之王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7286625" y="3238500"/>
            <a:ext cx="4524375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350">
                <a:solidFill>
                  <a:srgbClr val="4A5568"/>
                </a:solidFill>
                <a:latin typeface="Times New Roman"/>
                <a:ea typeface="微软雅黑"/>
              </a:rPr>
              <a:t>极高共价键能</a:t>
            </a:r>
            <a:r>
              <a:rPr lang="en-US" sz="1350">
                <a:solidFill>
                  <a:srgbClr val="4A5568"/>
                </a:solidFill>
                <a:latin typeface="Times New Roman"/>
                <a:ea typeface="微软雅黑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Times New Roman"/>
                <a:ea typeface="微软雅黑"/>
              </a:rPr>
              <a:t>工业钻头、切割、磨削的核心材料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6734175" y="3877327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6886575" y="3972577"/>
            <a:ext cx="1238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Times New Roman"/>
                <a:ea typeface="微软雅黑"/>
              </a:rPr>
              <a:t>3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7286625" y="3877327"/>
            <a:ext cx="45243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A2230"/>
                </a:solidFill>
                <a:latin typeface="Times New Roman"/>
                <a:ea typeface="微软雅黑"/>
              </a:rPr>
              <a:t>芯片与量子：终极半导体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0" name="文本框 19" descr="{&quot;isTemplate&quot;:true,&quot;type&quot;:&quot;text&quot;}"/>
          <p:cNvSpPr txBox="1"/>
          <p:nvPr/>
        </p:nvSpPr>
        <p:spPr>
          <a:xfrm>
            <a:off x="7286625" y="4144027"/>
            <a:ext cx="4524375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350">
                <a:solidFill>
                  <a:srgbClr val="4A5568"/>
                </a:solidFill>
                <a:latin typeface="Times New Roman"/>
                <a:ea typeface="微软雅黑"/>
              </a:rPr>
              <a:t>超宽禁带、高热导</a:t>
            </a:r>
            <a:r>
              <a:rPr lang="en-US" sz="1350">
                <a:solidFill>
                  <a:srgbClr val="4A5568"/>
                </a:solidFill>
                <a:latin typeface="Times New Roman"/>
                <a:ea typeface="微软雅黑"/>
              </a:rPr>
              <a:t> → </a:t>
            </a:r>
            <a:r>
              <a:rPr lang="zh-CN" sz="1350">
                <a:solidFill>
                  <a:srgbClr val="4A5568"/>
                </a:solidFill>
                <a:latin typeface="Times New Roman"/>
                <a:ea typeface="微软雅黑"/>
              </a:rPr>
              <a:t>功率器件与量子技术的候选者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6781800" y="4758584"/>
            <a:ext cx="5076825" cy="734077"/>
          </a:xfrm>
          <a:prstGeom prst="roundRect">
            <a:avLst>
              <a:gd name="adj" fmla="val 8571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22" name="任意多边形: 形状 21"/>
          <p:cNvSpPr/>
          <p:nvPr/>
        </p:nvSpPr>
        <p:spPr>
          <a:xfrm>
            <a:off x="6781800" y="4758585"/>
            <a:ext cx="5076825" cy="666750"/>
          </a:xfrm>
          <a:custGeom>
            <a:avLst/>
            <a:gdLst/>
            <a:ahLst/>
            <a:cxnLst/>
            <a:rect l="0" t="0" r="0" b="0"/>
            <a:pathLst>
              <a:path w="533" h="70">
                <a:moveTo>
                  <a:pt x="6" y="0"/>
                </a:moveTo>
                <a:cubicBezTo>
                  <a:pt x="5" y="0"/>
                  <a:pt x="5" y="0"/>
                  <a:pt x="5" y="1"/>
                </a:cubicBezTo>
                <a:lnTo>
                  <a:pt x="5" y="69"/>
                </a:lnTo>
                <a:cubicBezTo>
                  <a:pt x="5" y="70"/>
                  <a:pt x="5" y="70"/>
                  <a:pt x="6" y="70"/>
                </a:cubicBezTo>
                <a:cubicBezTo>
                  <a:pt x="3" y="70"/>
                  <a:pt x="0" y="67"/>
                  <a:pt x="0" y="64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23" name="文本框 22" descr="{&quot;isTemplate&quot;:true,&quot;type&quot;:&quot;text&quot;}"/>
          <p:cNvSpPr txBox="1"/>
          <p:nvPr/>
        </p:nvSpPr>
        <p:spPr>
          <a:xfrm>
            <a:off x="6934200" y="4906547"/>
            <a:ext cx="4724400" cy="4381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sz="1425" dirty="0">
                <a:solidFill>
                  <a:srgbClr val="0E3F8C"/>
                </a:solidFill>
                <a:latin typeface="Times New Roman"/>
                <a:ea typeface="微软雅黑"/>
              </a:rPr>
              <a:t>三重身份可以切换，靠的是</a:t>
            </a:r>
            <a:r>
              <a:rPr lang="en-US" sz="1425" dirty="0">
                <a:solidFill>
                  <a:srgbClr val="0E3F8C"/>
                </a:solidFill>
                <a:latin typeface="Times New Roman"/>
                <a:ea typeface="微软雅黑"/>
              </a:rPr>
              <a:t>“</a:t>
            </a:r>
            <a:r>
              <a:rPr lang="zh-CN" sz="1425" dirty="0">
                <a:solidFill>
                  <a:srgbClr val="0E3F8C"/>
                </a:solidFill>
                <a:latin typeface="Times New Roman"/>
                <a:ea typeface="微软雅黑"/>
              </a:rPr>
              <a:t>设计</a:t>
            </a:r>
            <a:r>
              <a:rPr lang="en-US" sz="1425" dirty="0">
                <a:solidFill>
                  <a:srgbClr val="0E3F8C"/>
                </a:solidFill>
                <a:latin typeface="Times New Roman"/>
                <a:ea typeface="微软雅黑"/>
              </a:rPr>
              <a:t>”</a:t>
            </a:r>
            <a:r>
              <a:rPr lang="zh-CN" sz="1425" dirty="0">
                <a:solidFill>
                  <a:srgbClr val="0E3F8C"/>
                </a:solidFill>
                <a:latin typeface="Times New Roman"/>
                <a:ea typeface="微软雅黑"/>
              </a:rPr>
              <a:t>它的</a:t>
            </a:r>
            <a:r>
              <a:rPr lang="zh-CN" altLang="en-US" sz="1425" dirty="0">
                <a:solidFill>
                  <a:srgbClr val="0E3F8C"/>
                </a:solidFill>
                <a:latin typeface="Times New Roman"/>
                <a:ea typeface="微软雅黑"/>
              </a:rPr>
              <a:t>结构和</a:t>
            </a:r>
            <a:r>
              <a:rPr lang="zh-CN" sz="1425" dirty="0">
                <a:solidFill>
                  <a:srgbClr val="0E3F8C"/>
                </a:solidFill>
                <a:latin typeface="Times New Roman"/>
                <a:ea typeface="微软雅黑"/>
              </a:rPr>
              <a:t>电子结构——</a:t>
            </a:r>
            <a:r>
              <a:rPr lang="zh-CN" altLang="en-US" sz="1425" dirty="0">
                <a:solidFill>
                  <a:srgbClr val="0E3F8C"/>
                </a:solidFill>
                <a:latin typeface="Times New Roman"/>
                <a:ea typeface="微软雅黑"/>
              </a:rPr>
              <a:t>在功能上，</a:t>
            </a:r>
            <a:r>
              <a:rPr lang="zh-CN" altLang="en-US" sz="1425" b="1" dirty="0">
                <a:solidFill>
                  <a:srgbClr val="0E3F8C"/>
                </a:solidFill>
                <a:latin typeface="Times New Roman"/>
                <a:ea typeface="微软雅黑"/>
              </a:rPr>
              <a:t>电子结构</a:t>
            </a:r>
            <a:r>
              <a:rPr lang="zh-CN" altLang="en-US" sz="1425" dirty="0">
                <a:solidFill>
                  <a:srgbClr val="0E3F8C"/>
                </a:solidFill>
                <a:latin typeface="Times New Roman"/>
                <a:ea typeface="微软雅黑"/>
              </a:rPr>
              <a:t>直接决定其应用价值。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5" name="文本框 24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03 / 15</a:t>
            </a:r>
            <a:endParaRPr>
              <a:latin typeface="Times New Roman"/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#FFFFFF', fontFamily:&quot;'Source Han Sans SC','Noto Sans SC','Microsoft YaHei',sans-serif&quot;}}&gt;&#10;  &lt;Box style={{height:52, background:'#0E3F8C', flexDirection:'row', alignItems:'center', justifyContent:'space-between', paddingLeft:40, paddingRight:40}}&gt;&#10;    &lt;Text style={{fontSize:15, color:'#FFFFFF'}}&gt;《材料计算物理》· 第七章 人工智能 &amp;amp; 材料研发&lt;/Text&gt;&#10;    &lt;Text style={{fontSize:15, color:'#B9CCEC'}}&gt;第 2 节 · 金刚石能带结构的计算&lt;/Text&gt;&#10;  &lt;/Box&gt;&#10;  &lt;Box style={{height:74, paddingLeft:40, justifyContent:'center'}}&gt;&#10;    &lt;Text style={{fontSize:33, fontWeight:'bold', color:'#0E3F8C'}}&gt;课程回顾：能带结构理论三要点（承 7.1）&lt;/Text&gt;&#10;  &lt;/Box&gt;&#10;  &lt;Box style={{height:524, paddingLeft:40, paddingRight:40, flexDirection:'column', gap:16}}&gt;&#10;    &lt;Box style={{height:280, alignItems:'center', justifyContent:'center', border:'1px solid #D6DCE5', borderRadius:10, background:'#F7F9FC'}}&gt;&#10;      &lt;Image src=&quot;assets/band_graphene.png&quot; style={{height:256, objectFit:'contain'}} /&gt;&#10;      &lt;Text style={{fontSize:15, color:'#8B97A8', marginTop:6}}&gt;石墨烯能带结构（路径 K–Γ–M–K–Γ）：7.1 节我们已亲手算过&lt;/Text&gt;&#10;    &lt;/Box&gt;&#10;    &lt;Box style={{flex:1, flexDirection:'row', gap:16}}&gt;&#10;      &lt;Box style={{flex:1, background:'#E8EFF8', borderRadius:10, padding:16}}&gt;&#10;        &lt;Text style={{fontSize:20, fontWeight:'bold', color:'#0E3F8C', marginBottom:8}}&gt;① E–k 抛物线关系&lt;/Text&gt;&#10;        &lt;Text style={{fontSize:18, color:'#1A2230', lineHeight:1.6}}&gt;能量本征值 E 随波矢 k 呈周期性变化，一条曲线叫一条&quot;能带&quot;&lt;/Text&gt;&#10;      &lt;/Box&gt;&#10;      &lt;Box style={{flex:1, background:'#E8EFF8', borderRadius:10, padding:16}}&gt;&#10;        &lt;Text style={{fontSize:20, fontWeight:'bold', color:'#0E3F8C', marginBottom:8}}&gt;② 费米能级分界&lt;/Text&gt;&#10;        &lt;Text style={{fontSize:18, color:'#1A2230', lineHeight:1.6}}&gt;E_F 取能量零点：其下为电子占据的&lt;span style={{fontWeight:'bold'}}&gt;价带&lt;/span&gt;，其上为空态的&lt;span style={{fontWeight:'bold'}}&gt;导带&lt;/span&gt;&lt;/Text&gt;&#10;      &lt;/Box&gt;&#10;      &lt;Box style={{flex:1, background:'#E8EFF8', borderRadius:10, padding:16}}&gt;&#10;        &lt;Text style={{fontSize:20, fontWeight:'bold', color:'#0E3F8C', marginBottom:8}}&gt;③ K 点的 Dirac 锥&lt;/Text&gt;&#10;        &lt;Text style={{fontSize:18, color:'#1A2230', lineHeight:1.6}}&gt;石墨烯导带与价带在 K 点相触 → 半金属；带隙有无，决定金属/半导体之分&lt;/Text&gt;&#10;      &lt;/Box&gt;&#10;    &lt;/Box&gt;&#10;  &lt;/Box&gt;&#10;  &lt;Box style={{height:70, flexDirection:'row', justifyContent:'space-between', alignItems:'center', paddingLeft:40, paddingRight:40}}&gt;&#10;    &lt;Text style={{fontSize:14, color:'#8B97A8'}}&gt;新能源材料与器件专业 · 教学课件&lt;/Text&gt;&#10;    &lt;Text style={{fontSize:15, fontWeight:'bold', color:'#1E4FA8'}}&gt;04 / 15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课程回顾：能带结构理论三要点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381000" y="1200150"/>
            <a:ext cx="11430000" cy="2819400"/>
          </a:xfrm>
          <a:prstGeom prst="roundRect">
            <a:avLst>
              <a:gd name="adj" fmla="val 3571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746421" y="1265603"/>
            <a:ext cx="3924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8B97A8"/>
                </a:solidFill>
                <a:latin typeface="Times New Roman"/>
                <a:ea typeface="微软雅黑"/>
              </a:rPr>
              <a:t>7.1 </a:t>
            </a:r>
            <a:r>
              <a:rPr lang="zh-CN" dirty="0">
                <a:solidFill>
                  <a:srgbClr val="8B97A8"/>
                </a:solidFill>
                <a:latin typeface="Times New Roman"/>
                <a:ea typeface="微软雅黑"/>
              </a:rPr>
              <a:t>节</a:t>
            </a:r>
            <a:r>
              <a:rPr lang="zh-CN" altLang="en-US" dirty="0">
                <a:solidFill>
                  <a:srgbClr val="8B97A8"/>
                </a:solidFill>
                <a:latin typeface="Times New Roman"/>
                <a:ea typeface="微软雅黑"/>
              </a:rPr>
              <a:t>：能带结构理论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381000" y="4470486"/>
            <a:ext cx="3705225" cy="1396035"/>
          </a:xfrm>
          <a:prstGeom prst="roundRect">
            <a:avLst>
              <a:gd name="adj" fmla="val 4386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 sz="1600">
              <a:latin typeface="Times New Roman"/>
              <a:ea typeface="微软雅黑"/>
            </a:endParaRPr>
          </a:p>
        </p:txBody>
      </p:sp>
      <p:sp>
        <p:nvSpPr>
          <p:cNvPr id="11" name="文本框 10" descr="{&quot;isTemplate&quot;:true,&quot;type&quot;:&quot;text&quot;}"/>
          <p:cNvSpPr txBox="1"/>
          <p:nvPr/>
        </p:nvSpPr>
        <p:spPr>
          <a:xfrm>
            <a:off x="533400" y="4622886"/>
            <a:ext cx="34004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00" b="1">
                <a:solidFill>
                  <a:srgbClr val="0E3F8C"/>
                </a:solidFill>
                <a:latin typeface="Times New Roman"/>
                <a:ea typeface="微软雅黑"/>
              </a:rPr>
              <a:t>① E–k </a:t>
            </a:r>
            <a:r>
              <a:rPr lang="zh-CN" sz="1600" b="1">
                <a:solidFill>
                  <a:srgbClr val="0E3F8C"/>
                </a:solidFill>
                <a:latin typeface="Times New Roman"/>
                <a:ea typeface="微软雅黑"/>
              </a:rPr>
              <a:t>抛物线关系</a:t>
            </a:r>
            <a:endParaRPr sz="1600">
              <a:latin typeface="Times New Roman"/>
              <a:ea typeface="微软雅黑"/>
            </a:endParaRPr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533400" y="4927686"/>
            <a:ext cx="3400425" cy="6667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60000"/>
              </a:lnSpc>
            </a:pP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能量本征值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 E </a:t>
            </a: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随波矢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 k </a:t>
            </a: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呈周期性变化，一条曲线叫一条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"</a:t>
            </a: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能带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"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4238625" y="4470486"/>
            <a:ext cx="3714750" cy="1396035"/>
          </a:xfrm>
          <a:prstGeom prst="roundRect">
            <a:avLst>
              <a:gd name="adj" fmla="val 4386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 sz="1600">
              <a:latin typeface="Times New Roman"/>
              <a:ea typeface="微软雅黑"/>
            </a:endParaRPr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4391025" y="4622886"/>
            <a:ext cx="34099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00" b="1">
                <a:solidFill>
                  <a:srgbClr val="0E3F8C"/>
                </a:solidFill>
                <a:latin typeface="Times New Roman"/>
                <a:ea typeface="微软雅黑"/>
              </a:rPr>
              <a:t>② </a:t>
            </a:r>
            <a:r>
              <a:rPr lang="zh-CN" sz="1600" b="1">
                <a:solidFill>
                  <a:srgbClr val="0E3F8C"/>
                </a:solidFill>
                <a:latin typeface="Times New Roman"/>
                <a:ea typeface="微软雅黑"/>
              </a:rPr>
              <a:t>费米能级分界</a:t>
            </a:r>
            <a:endParaRPr sz="1600">
              <a:latin typeface="Times New Roman"/>
              <a:ea typeface="微软雅黑"/>
            </a:endParaRPr>
          </a:p>
        </p:txBody>
      </p:sp>
      <p:sp>
        <p:nvSpPr>
          <p:cNvPr id="15" name="文本框 14" descr="{&quot;isTemplate&quot;:true,&quot;type&quot;:&quot;text&quot;}"/>
          <p:cNvSpPr txBox="1"/>
          <p:nvPr/>
        </p:nvSpPr>
        <p:spPr>
          <a:xfrm>
            <a:off x="4391025" y="4927686"/>
            <a:ext cx="3409950" cy="6667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60000"/>
              </a:lnSpc>
            </a:pP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E</a:t>
            </a:r>
            <a:r>
              <a:rPr lang="en-US" sz="1600" baseline="-25000" dirty="0">
                <a:solidFill>
                  <a:srgbClr val="1A2230"/>
                </a:solidFill>
                <a:latin typeface="Times New Roman"/>
                <a:ea typeface="微软雅黑"/>
              </a:rPr>
              <a:t>F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 </a:t>
            </a: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取能量零点：其下为电子占据的</a:t>
            </a:r>
            <a:r>
              <a:rPr lang="zh-CN" sz="1600" b="1" dirty="0">
                <a:solidFill>
                  <a:srgbClr val="1A2230"/>
                </a:solidFill>
                <a:latin typeface="Times New Roman"/>
                <a:ea typeface="微软雅黑"/>
              </a:rPr>
              <a:t>价带</a:t>
            </a: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，其上为空态的</a:t>
            </a:r>
            <a:r>
              <a:rPr lang="zh-CN" sz="1600" b="1" dirty="0">
                <a:solidFill>
                  <a:srgbClr val="1A2230"/>
                </a:solidFill>
                <a:latin typeface="Times New Roman"/>
                <a:ea typeface="微软雅黑"/>
              </a:rPr>
              <a:t>导带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8105775" y="4470486"/>
            <a:ext cx="3705225" cy="1419095"/>
          </a:xfrm>
          <a:prstGeom prst="roundRect">
            <a:avLst>
              <a:gd name="adj" fmla="val 4386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 sz="1600">
              <a:latin typeface="Times New Roman"/>
              <a:ea typeface="微软雅黑"/>
            </a:endParaRPr>
          </a:p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8258175" y="4622886"/>
            <a:ext cx="34004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0E3F8C"/>
                </a:solidFill>
                <a:latin typeface="Times New Roman"/>
                <a:ea typeface="微软雅黑"/>
              </a:rPr>
              <a:t>③ </a:t>
            </a:r>
            <a:r>
              <a:rPr lang="zh-CN" altLang="en-US" sz="1600" b="1" dirty="0">
                <a:solidFill>
                  <a:srgbClr val="0E3F8C"/>
                </a:solidFill>
                <a:latin typeface="Times New Roman"/>
                <a:ea typeface="微软雅黑"/>
              </a:rPr>
              <a:t>带隙类型及大小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8258175" y="4927686"/>
            <a:ext cx="3400425" cy="6667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60000"/>
              </a:lnSpc>
            </a:pPr>
            <a:r>
              <a:rPr lang="zh-CN" sz="1600">
                <a:solidFill>
                  <a:srgbClr val="1A2230"/>
                </a:solidFill>
                <a:latin typeface="Times New Roman"/>
                <a:ea typeface="微软雅黑"/>
              </a:rPr>
              <a:t>石墨烯导带与价带在</a:t>
            </a:r>
            <a:r>
              <a:rPr lang="en-US" sz="1600">
                <a:solidFill>
                  <a:srgbClr val="1A2230"/>
                </a:solidFill>
                <a:latin typeface="Times New Roman"/>
                <a:ea typeface="微软雅黑"/>
              </a:rPr>
              <a:t> K </a:t>
            </a:r>
            <a:r>
              <a:rPr lang="zh-CN" sz="1600">
                <a:solidFill>
                  <a:srgbClr val="1A2230"/>
                </a:solidFill>
                <a:latin typeface="Times New Roman"/>
                <a:ea typeface="微软雅黑"/>
              </a:rPr>
              <a:t>点相触</a:t>
            </a:r>
            <a:r>
              <a:rPr lang="en-US" sz="1600">
                <a:solidFill>
                  <a:srgbClr val="1A2230"/>
                </a:solidFill>
                <a:latin typeface="Times New Roman"/>
                <a:ea typeface="微软雅黑"/>
              </a:rPr>
              <a:t> → </a:t>
            </a:r>
            <a:r>
              <a:rPr lang="zh-CN" sz="1600">
                <a:solidFill>
                  <a:srgbClr val="1A2230"/>
                </a:solidFill>
                <a:latin typeface="Times New Roman"/>
                <a:ea typeface="微软雅黑"/>
              </a:rPr>
              <a:t>半金属；带隙有无，决定金属</a:t>
            </a:r>
            <a:r>
              <a:rPr lang="en-US" sz="1600">
                <a:solidFill>
                  <a:srgbClr val="1A2230"/>
                </a:solidFill>
                <a:latin typeface="Times New Roman"/>
                <a:ea typeface="微软雅黑"/>
              </a:rPr>
              <a:t>/</a:t>
            </a:r>
            <a:r>
              <a:rPr lang="zh-CN" sz="1600">
                <a:solidFill>
                  <a:srgbClr val="1A2230"/>
                </a:solidFill>
                <a:latin typeface="Times New Roman"/>
                <a:ea typeface="微软雅黑"/>
              </a:rPr>
              <a:t>半导体之分</a:t>
            </a:r>
            <a:endParaRPr sz="1600">
              <a:latin typeface="Times New Roman"/>
              <a:ea typeface="微软雅黑"/>
            </a:endParaRPr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0" name="文本框 19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04 / 15</a:t>
            </a:r>
            <a:endParaRPr>
              <a:latin typeface="Times New Roman"/>
              <a:ea typeface="微软雅黑"/>
            </a:endParaRPr>
          </a:p>
        </p:txBody>
      </p:sp>
      <p:pic>
        <p:nvPicPr>
          <p:cNvPr id="21" name="Picture 6" descr="C:\Users\Ling Miao\Desktop\2020-03-09_114251.jpg">
            <a:extLst>
              <a:ext uri="{FF2B5EF4-FFF2-40B4-BE49-F238E27FC236}">
                <a16:creationId xmlns:a16="http://schemas.microsoft.com/office/drawing/2014/main" id="{D6DB0FEB-6F80-4107-B586-770C32278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543" y="1281129"/>
            <a:ext cx="2621455" cy="237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Object 6">
            <a:extLst>
              <a:ext uri="{FF2B5EF4-FFF2-40B4-BE49-F238E27FC236}">
                <a16:creationId xmlns:a16="http://schemas.microsoft.com/office/drawing/2014/main" id="{0B3C1F17-1CB8-4E0B-A624-C17EE15A1D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747572"/>
              </p:ext>
            </p:extLst>
          </p:nvPr>
        </p:nvGraphicFramePr>
        <p:xfrm>
          <a:off x="746421" y="1641889"/>
          <a:ext cx="2441465" cy="8081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1" name="Equation" r:id="rId4" imgW="1384300" imgH="482600" progId="Equation.DSMT4">
                  <p:embed/>
                </p:oleObj>
              </mc:Choice>
              <mc:Fallback>
                <p:oleObj name="Equation" r:id="rId4" imgW="1384300" imgH="482600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21" y="1641889"/>
                        <a:ext cx="2441465" cy="8081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>
            <a:extLst>
              <a:ext uri="{FF2B5EF4-FFF2-40B4-BE49-F238E27FC236}">
                <a16:creationId xmlns:a16="http://schemas.microsoft.com/office/drawing/2014/main" id="{7AA8CA9E-B9AC-4ECF-95F4-A9F1BE441B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931443"/>
              </p:ext>
            </p:extLst>
          </p:nvPr>
        </p:nvGraphicFramePr>
        <p:xfrm>
          <a:off x="3335286" y="1706684"/>
          <a:ext cx="2359215" cy="557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" name="Equation" r:id="rId6" imgW="977865" imgH="231609" progId="Equation.DSMT4">
                  <p:embed/>
                </p:oleObj>
              </mc:Choice>
              <mc:Fallback>
                <p:oleObj name="Equation" r:id="rId6" imgW="977865" imgH="231609" progId="Equation.DSMT4">
                  <p:embed/>
                  <p:pic>
                    <p:nvPicPr>
                      <p:cNvPr id="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5286" y="1706684"/>
                        <a:ext cx="2359215" cy="5572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4">
            <a:extLst>
              <a:ext uri="{FF2B5EF4-FFF2-40B4-BE49-F238E27FC236}">
                <a16:creationId xmlns:a16="http://schemas.microsoft.com/office/drawing/2014/main" id="{95EA570D-17F3-46D4-8D9F-71C96E7B70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727788"/>
              </p:ext>
            </p:extLst>
          </p:nvPr>
        </p:nvGraphicFramePr>
        <p:xfrm>
          <a:off x="5917057" y="1767320"/>
          <a:ext cx="1787435" cy="435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Equation" r:id="rId8" imgW="889000" imgH="228600" progId="Equation.DSMT4">
                  <p:embed/>
                </p:oleObj>
              </mc:Choice>
              <mc:Fallback>
                <p:oleObj name="Equation" r:id="rId8" imgW="889000" imgH="228600" progId="Equation.DSMT4">
                  <p:embed/>
                  <p:pic>
                    <p:nvPicPr>
                      <p:cNvPr id="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7057" y="1767320"/>
                        <a:ext cx="1787435" cy="435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>
            <a:extLst>
              <a:ext uri="{FF2B5EF4-FFF2-40B4-BE49-F238E27FC236}">
                <a16:creationId xmlns:a16="http://schemas.microsoft.com/office/drawing/2014/main" id="{50B28D0C-8DF9-4427-8241-4BF5CF9EB5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182401"/>
              </p:ext>
            </p:extLst>
          </p:nvPr>
        </p:nvGraphicFramePr>
        <p:xfrm>
          <a:off x="724002" y="2802951"/>
          <a:ext cx="2369927" cy="787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" name="Equation" r:id="rId10" imgW="1269449" imgH="444307" progId="Equation.DSMT4">
                  <p:embed/>
                </p:oleObj>
              </mc:Choice>
              <mc:Fallback>
                <p:oleObj name="Equation" r:id="rId10" imgW="1269449" imgH="444307" progId="Equation.DSMT4">
                  <p:embed/>
                  <p:pic>
                    <p:nvPicPr>
                      <p:cNvPr id="1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002" y="2802951"/>
                        <a:ext cx="2369927" cy="787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">
            <a:extLst>
              <a:ext uri="{FF2B5EF4-FFF2-40B4-BE49-F238E27FC236}">
                <a16:creationId xmlns:a16="http://schemas.microsoft.com/office/drawing/2014/main" id="{6B71A513-8B97-4692-AE74-57FFF759C7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770023"/>
              </p:ext>
            </p:extLst>
          </p:nvPr>
        </p:nvGraphicFramePr>
        <p:xfrm>
          <a:off x="3436931" y="2794792"/>
          <a:ext cx="1100811" cy="746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" name="Equation" r:id="rId12" imgW="622030" imgH="444307" progId="Equation.DSMT4">
                  <p:embed/>
                </p:oleObj>
              </mc:Choice>
              <mc:Fallback>
                <p:oleObj name="Equation" r:id="rId12" imgW="622030" imgH="444307" progId="Equation.DSMT4">
                  <p:embed/>
                  <p:pic>
                    <p:nvPicPr>
                      <p:cNvPr id="1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6931" y="2794792"/>
                        <a:ext cx="1100811" cy="7469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图片 26">
            <a:extLst>
              <a:ext uri="{FF2B5EF4-FFF2-40B4-BE49-F238E27FC236}">
                <a16:creationId xmlns:a16="http://schemas.microsoft.com/office/drawing/2014/main" id="{BF53DE66-B688-42B2-90C8-7A6F82311E7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37348" y="2279494"/>
            <a:ext cx="2323966" cy="1349895"/>
          </a:xfrm>
          <a:prstGeom prst="rect">
            <a:avLst/>
          </a:prstGeom>
        </p:spPr>
      </p:pic>
      <p:sp>
        <p:nvSpPr>
          <p:cNvPr id="28" name="文本框 27" descr="{&quot;isTemplate&quot;:true,&quot;type&quot;:&quot;text&quot;}">
            <a:extLst>
              <a:ext uri="{FF2B5EF4-FFF2-40B4-BE49-F238E27FC236}">
                <a16:creationId xmlns:a16="http://schemas.microsoft.com/office/drawing/2014/main" id="{4E47ACEE-AAE0-48CC-9278-0FF33C01D508}"/>
              </a:ext>
            </a:extLst>
          </p:cNvPr>
          <p:cNvSpPr txBox="1"/>
          <p:nvPr/>
        </p:nvSpPr>
        <p:spPr>
          <a:xfrm>
            <a:off x="7953375" y="3696064"/>
            <a:ext cx="3924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8B97A8"/>
                </a:solidFill>
                <a:latin typeface="Times New Roman"/>
                <a:ea typeface="微软雅黑"/>
              </a:rPr>
              <a:t>石墨烯的结构及能带结构</a:t>
            </a:r>
            <a:endParaRPr dirty="0">
              <a:latin typeface="Times New Roman"/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本节教学内容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9" name="文本框 28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30" name="文本框 29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06 / 15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01" name="形状"/>
          <p:cNvSpPr/>
          <p:nvPr/>
        </p:nvSpPr>
        <p:spPr>
          <a:xfrm>
            <a:off x="567720" y="1417321"/>
            <a:ext cx="5380560" cy="1742838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22860" cap="rnd">
            <a:solidFill>
              <a:srgbClr val="0E3F8C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02" name="圆"/>
          <p:cNvSpPr/>
          <p:nvPr/>
        </p:nvSpPr>
        <p:spPr>
          <a:xfrm>
            <a:off x="773477" y="1555220"/>
            <a:ext cx="779078" cy="779078"/>
          </a:xfrm>
          <a:prstGeom prst="ellipse">
            <a:avLst/>
          </a:prstGeom>
          <a:solidFill>
            <a:srgbClr val="0E3F8C"/>
          </a:solidFill>
          <a:ln>
            <a:noFill/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03" name="文本"/>
          <p:cNvSpPr txBox="1"/>
          <p:nvPr/>
        </p:nvSpPr>
        <p:spPr>
          <a:xfrm>
            <a:off x="819576" y="1824555"/>
            <a:ext cx="686880" cy="251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FFFFFF"/>
                </a:solidFill>
                <a:latin typeface="Times New Roman"/>
                <a:ea typeface="微软雅黑"/>
              </a:rPr>
              <a:t>基础</a:t>
            </a:r>
          </a:p>
        </p:txBody>
      </p:sp>
      <p:sp>
        <p:nvSpPr>
          <p:cNvPr id="104" name="文本"/>
          <p:cNvSpPr txBox="1"/>
          <p:nvPr/>
        </p:nvSpPr>
        <p:spPr>
          <a:xfrm>
            <a:off x="1769760" y="1830288"/>
            <a:ext cx="4006800" cy="251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金刚石结构的选取</a:t>
            </a:r>
          </a:p>
        </p:txBody>
      </p:sp>
      <p:sp>
        <p:nvSpPr>
          <p:cNvPr id="105" name="文本"/>
          <p:cNvSpPr txBox="1"/>
          <p:nvPr/>
        </p:nvSpPr>
        <p:spPr>
          <a:xfrm>
            <a:off x="1769760" y="2413688"/>
            <a:ext cx="4006800" cy="406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原胞、惯胞、超胞</a:t>
            </a:r>
            <a:endParaRPr lang="en-US" altLang="zh-CN" sz="1600" dirty="0">
              <a:solidFill>
                <a:srgbClr val="6B7280"/>
              </a:solidFill>
              <a:latin typeface="Times New Roman"/>
              <a:ea typeface="微软雅黑"/>
            </a:endParaRP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为什么要选择原胞？</a:t>
            </a:r>
          </a:p>
        </p:txBody>
      </p:sp>
      <p:sp>
        <p:nvSpPr>
          <p:cNvPr id="106" name="形状"/>
          <p:cNvSpPr/>
          <p:nvPr/>
        </p:nvSpPr>
        <p:spPr>
          <a:xfrm>
            <a:off x="6291720" y="1417321"/>
            <a:ext cx="5380560" cy="1742838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22860" cap="rnd">
            <a:solidFill>
              <a:srgbClr val="0E3F8C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07" name="圆"/>
          <p:cNvSpPr/>
          <p:nvPr/>
        </p:nvSpPr>
        <p:spPr>
          <a:xfrm>
            <a:off x="6497477" y="1555220"/>
            <a:ext cx="779078" cy="779078"/>
          </a:xfrm>
          <a:prstGeom prst="ellipse">
            <a:avLst/>
          </a:prstGeom>
          <a:solidFill>
            <a:srgbClr val="0E3F8C"/>
          </a:solidFill>
          <a:ln>
            <a:noFill/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08" name="文本"/>
          <p:cNvSpPr txBox="1"/>
          <p:nvPr/>
        </p:nvSpPr>
        <p:spPr>
          <a:xfrm>
            <a:off x="6543576" y="1824555"/>
            <a:ext cx="686880" cy="251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FFFFFF"/>
                </a:solidFill>
                <a:latin typeface="Times New Roman"/>
                <a:ea typeface="微软雅黑"/>
              </a:rPr>
              <a:t>基础</a:t>
            </a:r>
          </a:p>
        </p:txBody>
      </p:sp>
      <p:sp>
        <p:nvSpPr>
          <p:cNvPr id="111" name="形状"/>
          <p:cNvSpPr/>
          <p:nvPr/>
        </p:nvSpPr>
        <p:spPr>
          <a:xfrm>
            <a:off x="567720" y="3309218"/>
            <a:ext cx="5380560" cy="1742838"/>
          </a:xfrm>
          <a:prstGeom prst="roundRect">
            <a:avLst>
              <a:gd name="adj" fmla="val 9000"/>
            </a:avLst>
          </a:prstGeom>
          <a:solidFill>
            <a:srgbClr val="FBF0EF"/>
          </a:solidFill>
          <a:ln w="22860" cap="rnd">
            <a:solidFill>
              <a:srgbClr val="B03A36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12" name="圆"/>
          <p:cNvSpPr/>
          <p:nvPr/>
        </p:nvSpPr>
        <p:spPr>
          <a:xfrm>
            <a:off x="773477" y="3447117"/>
            <a:ext cx="779078" cy="779078"/>
          </a:xfrm>
          <a:prstGeom prst="ellipse">
            <a:avLst/>
          </a:prstGeom>
          <a:solidFill>
            <a:srgbClr val="B03A36"/>
          </a:solidFill>
          <a:ln>
            <a:noFill/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13" name="文本"/>
          <p:cNvSpPr txBox="1"/>
          <p:nvPr/>
        </p:nvSpPr>
        <p:spPr>
          <a:xfrm>
            <a:off x="819576" y="3716452"/>
            <a:ext cx="686880" cy="251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FFFFFF"/>
                </a:solidFill>
                <a:latin typeface="Times New Roman"/>
                <a:ea typeface="微软雅黑"/>
              </a:rPr>
              <a:t>难点</a:t>
            </a:r>
          </a:p>
        </p:txBody>
      </p:sp>
      <p:sp>
        <p:nvSpPr>
          <p:cNvPr id="116" name="形状"/>
          <p:cNvSpPr/>
          <p:nvPr/>
        </p:nvSpPr>
        <p:spPr>
          <a:xfrm>
            <a:off x="6291720" y="3309218"/>
            <a:ext cx="5380560" cy="1742838"/>
          </a:xfrm>
          <a:prstGeom prst="roundRect">
            <a:avLst>
              <a:gd name="adj" fmla="val 9000"/>
            </a:avLst>
          </a:prstGeom>
          <a:solidFill>
            <a:srgbClr val="FBF0EF"/>
          </a:solidFill>
          <a:ln w="22860" cap="rnd">
            <a:solidFill>
              <a:srgbClr val="B03A36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17" name="圆"/>
          <p:cNvSpPr/>
          <p:nvPr/>
        </p:nvSpPr>
        <p:spPr>
          <a:xfrm>
            <a:off x="6497477" y="3447117"/>
            <a:ext cx="779078" cy="779078"/>
          </a:xfrm>
          <a:prstGeom prst="ellipse">
            <a:avLst/>
          </a:prstGeom>
          <a:solidFill>
            <a:srgbClr val="B03A36"/>
          </a:solidFill>
          <a:ln>
            <a:noFill/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18" name="文本"/>
          <p:cNvSpPr txBox="1"/>
          <p:nvPr/>
        </p:nvSpPr>
        <p:spPr>
          <a:xfrm>
            <a:off x="6543576" y="3716452"/>
            <a:ext cx="686880" cy="251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FFFFFF"/>
                </a:solidFill>
                <a:latin typeface="Times New Roman"/>
                <a:ea typeface="微软雅黑"/>
              </a:rPr>
              <a:t>重点</a:t>
            </a:r>
          </a:p>
        </p:txBody>
      </p:sp>
      <p:sp>
        <p:nvSpPr>
          <p:cNvPr id="119" name="文本"/>
          <p:cNvSpPr txBox="1"/>
          <p:nvPr/>
        </p:nvSpPr>
        <p:spPr>
          <a:xfrm>
            <a:off x="7493760" y="3722185"/>
            <a:ext cx="4006800" cy="251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金刚石的宏观性质及应用</a:t>
            </a:r>
          </a:p>
        </p:txBody>
      </p:sp>
      <p:sp>
        <p:nvSpPr>
          <p:cNvPr id="120" name="文本"/>
          <p:cNvSpPr txBox="1"/>
          <p:nvPr/>
        </p:nvSpPr>
        <p:spPr>
          <a:xfrm>
            <a:off x="7471017" y="4377081"/>
            <a:ext cx="4006800" cy="3530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为什么金刚石呈现透明而石墨是黑色？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为什么金刚石被称作“终极半导体”？</a:t>
            </a:r>
          </a:p>
        </p:txBody>
      </p:sp>
      <p:sp>
        <p:nvSpPr>
          <p:cNvPr id="121" name="形状"/>
          <p:cNvSpPr/>
          <p:nvPr/>
        </p:nvSpPr>
        <p:spPr>
          <a:xfrm>
            <a:off x="567720" y="5235513"/>
            <a:ext cx="11104560" cy="733827"/>
          </a:xfrm>
          <a:prstGeom prst="roundRect">
            <a:avLst>
              <a:gd name="adj" fmla="val 9000"/>
            </a:avLst>
          </a:prstGeom>
          <a:solidFill>
            <a:srgbClr val="EFF8F1"/>
          </a:solidFill>
          <a:ln w="20320" cap="rnd">
            <a:solidFill>
              <a:srgbClr val="1E7A46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22" name="文本"/>
          <p:cNvSpPr txBox="1"/>
          <p:nvPr/>
        </p:nvSpPr>
        <p:spPr>
          <a:xfrm>
            <a:off x="739440" y="5486176"/>
            <a:ext cx="10761120" cy="232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E7A46"/>
                </a:solidFill>
                <a:latin typeface="Times New Roman"/>
                <a:ea typeface="微软雅黑"/>
              </a:rPr>
              <a:t>承接 7.1 能带理论：</a:t>
            </a:r>
            <a:r>
              <a:rPr lang="zh-CN" altLang="en-US" sz="1600" b="1" dirty="0">
                <a:solidFill>
                  <a:srgbClr val="1E7A46"/>
                </a:solidFill>
                <a:ea typeface="微软雅黑"/>
              </a:rPr>
              <a:t>从”会看能带“</a:t>
            </a:r>
            <a:r>
              <a:rPr lang="zh-CN" altLang="en-US" sz="1600" b="1" dirty="0">
                <a:solidFill>
                  <a:srgbClr val="1E7A46"/>
                </a:solidFill>
                <a:latin typeface="Times New Roman"/>
                <a:ea typeface="微软雅黑"/>
              </a:rPr>
              <a:t>进阶到</a:t>
            </a:r>
            <a:r>
              <a:rPr lang="zh-CN" altLang="en-US" sz="1600" b="1" dirty="0">
                <a:solidFill>
                  <a:srgbClr val="1E7A46"/>
                </a:solidFill>
                <a:ea typeface="微软雅黑"/>
              </a:rPr>
              <a:t>”</a:t>
            </a:r>
            <a:r>
              <a:rPr lang="zh-CN" altLang="en-US" sz="1600" b="1" dirty="0">
                <a:solidFill>
                  <a:srgbClr val="1E7A46"/>
                </a:solidFill>
                <a:latin typeface="Times New Roman"/>
                <a:ea typeface="微软雅黑"/>
              </a:rPr>
              <a:t>会算能带、会判能带、会用能带 “</a:t>
            </a:r>
          </a:p>
        </p:txBody>
      </p:sp>
      <p:sp>
        <p:nvSpPr>
          <p:cNvPr id="109" name="文本"/>
          <p:cNvSpPr txBox="1"/>
          <p:nvPr/>
        </p:nvSpPr>
        <p:spPr>
          <a:xfrm>
            <a:off x="1747017" y="3755609"/>
            <a:ext cx="4006800" cy="251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能带图判读</a:t>
            </a:r>
          </a:p>
        </p:txBody>
      </p:sp>
      <p:sp>
        <p:nvSpPr>
          <p:cNvPr id="110" name="文本"/>
          <p:cNvSpPr txBox="1"/>
          <p:nvPr/>
        </p:nvSpPr>
        <p:spPr>
          <a:xfrm>
            <a:off x="1747017" y="4341145"/>
            <a:ext cx="4006800" cy="406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找价带顶、导带底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判带隙大小与类型（直接 / 间接）</a:t>
            </a:r>
          </a:p>
        </p:txBody>
      </p:sp>
      <p:sp>
        <p:nvSpPr>
          <p:cNvPr id="31" name="文本">
            <a:extLst>
              <a:ext uri="{FF2B5EF4-FFF2-40B4-BE49-F238E27FC236}">
                <a16:creationId xmlns:a16="http://schemas.microsoft.com/office/drawing/2014/main" id="{3FBDF5F0-10B5-49BB-9DAC-0189BAC774A2}"/>
              </a:ext>
            </a:extLst>
          </p:cNvPr>
          <p:cNvSpPr txBox="1"/>
          <p:nvPr/>
        </p:nvSpPr>
        <p:spPr>
          <a:xfrm>
            <a:off x="7471017" y="1837171"/>
            <a:ext cx="4006800" cy="251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能带计算三步法</a:t>
            </a:r>
          </a:p>
        </p:txBody>
      </p:sp>
      <p:sp>
        <p:nvSpPr>
          <p:cNvPr id="32" name="文本">
            <a:extLst>
              <a:ext uri="{FF2B5EF4-FFF2-40B4-BE49-F238E27FC236}">
                <a16:creationId xmlns:a16="http://schemas.microsoft.com/office/drawing/2014/main" id="{4E7C710B-9A95-48ED-A83D-083F1A930882}"/>
              </a:ext>
            </a:extLst>
          </p:cNvPr>
          <p:cNvSpPr txBox="1"/>
          <p:nvPr/>
        </p:nvSpPr>
        <p:spPr>
          <a:xfrm>
            <a:off x="7471017" y="2420571"/>
            <a:ext cx="4006800" cy="406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优化 → 自洽（SCF）→ 非自洽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每一步是为了获得什么？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#FFFFFF', fontFamily:&quot;'Source Han Sans SC','Noto Sans SC','Microsoft YaHei',sans-serif&quot;}}&gt;&#10;  &lt;Box style={{height:52, background:'#0E3F8C', flexDirection:'row', alignItems:'center', justifyContent:'space-between', paddingLeft:40, paddingRight:40}}&gt;&#10;    &lt;Text style={{fontSize:15, color:'#FFFFFF'}}&gt;《材料计算物理》· 第七章 人工智能 &amp;amp; 材料研发&lt;/Text&gt;&#10;    &lt;Text style={{fontSize:15, color:'#B9CCEC'}}&gt;第 2 节 · 金刚石能带结构的计算&lt;/Text&gt;&#10;  &lt;/Box&gt;&#10;  &lt;Box style={{height:74, paddingLeft:40, justifyContent:'center'}}&gt;&#10;    &lt;Text style={{fontSize:33, fontWeight:'bold', color:'#0E3F8C'}}&gt;一、第一关：选对&quot;胞&quot;——原胞 · 惯胞 · 超胞&lt;/Text&gt;&#10;  &lt;/Box&gt;&#10;  &lt;Box style={{height:524, paddingLeft:40, paddingRight:40, flexDirection:'column', gap:16}}&gt;&#10;    &lt;Box style={{flex:1, flexDirection:'row', gap:16}}&gt;&#10;      &lt;Box style={{flex:1, border:'1px solid #D6DCE5', borderRadius:10, padding:14, background:'#F7F9FC', alignItems:'center'}}&gt;&#10;        &lt;Image src=&quot;assets/cell_primitive.png&quot; style={{width:'100%', height:190, objectFit:'contain'}} /&gt;&#10;        &lt;Text style={{fontSize:22, fontWeight:'bold', color:'#0E3F8C', marginTop:10}}&gt;原胞&lt;/Text&gt;&#10;        &lt;Text style={{fontSize:17, color:'#4A5568', lineHeight:1.55, textAlign:'center'}}&gt;晶体最小重复单元——&lt;br /&gt;能带计算的&lt;span style={{fontWeight:'bold', color:'#D9534F'}}&gt;正确选择&lt;/span&gt;&lt;/Text&gt;&#10;      &lt;/Box&gt;&#10;      &lt;Box style={{flex:1, border:'1px solid #D6DCE5', borderRadius:10, padding:14, background:'#F7F9FC', alignItems:'center'}}&gt;&#10;        &lt;Image src=&quot;assets/cell_conventional.png&quot; style={{width:'100%', height:190, objectFit:'contain'}} /&gt;&#10;        &lt;Text style={{fontSize:22, fontWeight:'bold', color:'#0E3F8C', marginTop:10}}&gt;惯胞&lt;/Text&gt;&#10;        &lt;Text style={{fontSize:17, color:'#4A5568', lineHeight:1.55, textAlign:'center'}}&gt;能反映晶体对称性的最小单元（金刚石立方惯胞含 8 原子）&lt;/Text&gt;&#10;      &lt;/Box&gt;&#10;      &lt;Box style={{flex:1, border:'1px solid #D6DCE5', borderRadius:10, padding:14, background:'#F7F9FC', alignItems:'center'}}&gt;&#10;        &lt;Image src=&quot;assets/cell_super.png&quot; style={{width:'100%', height:190, objectFit:'contain'}} /&gt;&#10;        &lt;Text style={{fontSize:22, fontWeight:'bold', color:'#0E3F8C', marginTop:10}}&gt;超胞&lt;/Text&gt;&#10;        &lt;Text style={{fontSize:17, color:'#4A5568', lineHeight:1.55, textAlign:'center'}}&gt;掺杂 / 缺陷模型的容器，用于稀释掺杂浓度&lt;/Text&gt;&#10;      &lt;/Box&gt;&#10;    &lt;/Box&gt;&#10;    &lt;Box style={{background:'#FFF7E6', borderLeft:'5px solid #FFC107', borderRadius:6, padding:'12px 18px'}}&gt;&#10;      &lt;Text style={{fontSize:19, color:'#1A2230', lineHeight:1.6}}&gt;⚠ 超胞的能带会发生&quot;&lt;span style={{fontWeight:'bold'}}&gt;能带折叠&lt;/span&gt;&quot;——直接读图会得出荒谬结论（参考教训：Phys. Rev. Lett. &lt;span style={{fontWeight:'bold'}}&gt;110, 029603 (2013)&lt;/span&gt;）。掺杂不得不用超胞时，请用 &lt;span style={{fontWeight:'bold', color:'#1E4FA8'}}&gt;vaspkit 能带反折叠&lt;/span&gt;功能&lt;/Text&gt;&#10;    &lt;/Box&gt;&#10;  &lt;/Box&gt;&#10;  &lt;Box style={{height:70, flexDirection:'row', justifyContent:'space-between', alignItems:'center', paddingLeft:40, paddingRight:40}}&gt;&#10;    &lt;Text style={{fontSize:14, color:'#8B97A8'}}&gt;新能源材料与器件专业 · 教学课件&lt;/Text&gt;&#10;    &lt;Text style={{fontSize:15, fontWeight:'bold', color:'#1E4FA8'}}&gt;07 / 15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一、第一关：选对</a:t>
            </a:r>
            <a:r>
              <a:rPr lang="en-US" sz="2475" b="1">
                <a:solidFill>
                  <a:srgbClr val="0E3F8C"/>
                </a:solidFill>
                <a:latin typeface="Times New Roman"/>
                <a:ea typeface="微软雅黑"/>
              </a:rPr>
              <a:t>"</a:t>
            </a: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胞</a:t>
            </a:r>
            <a:r>
              <a:rPr lang="en-US" sz="2475" b="1">
                <a:solidFill>
                  <a:srgbClr val="0E3F8C"/>
                </a:solidFill>
                <a:latin typeface="Times New Roman"/>
                <a:ea typeface="微软雅黑"/>
              </a:rPr>
              <a:t>"——</a:t>
            </a: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原胞</a:t>
            </a:r>
            <a:r>
              <a:rPr lang="en-US" sz="2475" b="1">
                <a:solidFill>
                  <a:srgbClr val="0E3F8C"/>
                </a:solidFill>
                <a:latin typeface="Times New Roman"/>
                <a:ea typeface="微软雅黑"/>
              </a:rPr>
              <a:t> · </a:t>
            </a: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惯胞</a:t>
            </a:r>
            <a:r>
              <a:rPr lang="en-US" sz="2475" b="1">
                <a:solidFill>
                  <a:srgbClr val="0E3F8C"/>
                </a:solidFill>
                <a:latin typeface="Times New Roman"/>
                <a:ea typeface="微软雅黑"/>
              </a:rPr>
              <a:t> · </a:t>
            </a: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超胞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381000" y="1200150"/>
            <a:ext cx="3705225" cy="3524249"/>
          </a:xfrm>
          <a:prstGeom prst="roundRect">
            <a:avLst>
              <a:gd name="adj" fmla="val 2571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2028824" y="3463968"/>
            <a:ext cx="420163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00" b="1" dirty="0">
                <a:solidFill>
                  <a:srgbClr val="0E3F8C"/>
                </a:solidFill>
                <a:latin typeface="Times New Roman"/>
                <a:ea typeface="微软雅黑"/>
              </a:rPr>
              <a:t>原胞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1409700" y="3714554"/>
            <a:ext cx="1652003" cy="6096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55000"/>
              </a:lnSpc>
            </a:pPr>
            <a:r>
              <a:rPr lang="zh-CN" sz="1600" dirty="0">
                <a:solidFill>
                  <a:srgbClr val="4A5568"/>
                </a:solidFill>
                <a:latin typeface="Times New Roman"/>
                <a:ea typeface="微软雅黑"/>
              </a:rPr>
              <a:t>晶体最小重复单元——</a:t>
            </a:r>
            <a:endParaRPr sz="1600" dirty="0">
              <a:latin typeface="Times New Roman"/>
              <a:ea typeface="微软雅黑"/>
            </a:endParaRPr>
          </a:p>
          <a:p>
            <a:pPr algn="ctr">
              <a:lnSpc>
                <a:spcPct val="155000"/>
              </a:lnSpc>
            </a:pPr>
            <a:r>
              <a:rPr lang="zh-CN" sz="1600" dirty="0">
                <a:solidFill>
                  <a:srgbClr val="4A5568"/>
                </a:solidFill>
                <a:latin typeface="Times New Roman"/>
                <a:ea typeface="微软雅黑"/>
              </a:rPr>
              <a:t>能带计算的</a:t>
            </a:r>
            <a:r>
              <a:rPr lang="zh-CN" sz="1600" b="1" dirty="0">
                <a:solidFill>
                  <a:srgbClr val="D9534F"/>
                </a:solidFill>
                <a:latin typeface="Times New Roman"/>
                <a:ea typeface="微软雅黑"/>
              </a:rPr>
              <a:t>正确选择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4238625" y="1200150"/>
            <a:ext cx="3714750" cy="3524249"/>
          </a:xfrm>
          <a:prstGeom prst="roundRect">
            <a:avLst>
              <a:gd name="adj" fmla="val 2564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3" name="文本框 12" descr="{&quot;isTemplate&quot;:true,&quot;type&quot;:&quot;text&quot;}"/>
          <p:cNvSpPr txBox="1"/>
          <p:nvPr/>
        </p:nvSpPr>
        <p:spPr>
          <a:xfrm>
            <a:off x="5886449" y="3426064"/>
            <a:ext cx="420163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00" b="1" dirty="0">
                <a:solidFill>
                  <a:srgbClr val="0E3F8C"/>
                </a:solidFill>
                <a:latin typeface="Times New Roman"/>
                <a:ea typeface="微软雅黑"/>
              </a:rPr>
              <a:t>惯胞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4868123" y="3683239"/>
            <a:ext cx="2836754" cy="609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5000"/>
              </a:lnSpc>
            </a:pPr>
            <a:r>
              <a:rPr lang="zh-CN" sz="1600" dirty="0">
                <a:solidFill>
                  <a:srgbClr val="4A5568"/>
                </a:solidFill>
                <a:latin typeface="Times New Roman"/>
                <a:ea typeface="微软雅黑"/>
              </a:rPr>
              <a:t>能反映晶体对称性的最小单元（金刚石立方惯胞含</a:t>
            </a:r>
            <a:r>
              <a:rPr lang="en-US" sz="1600" dirty="0">
                <a:solidFill>
                  <a:srgbClr val="4A5568"/>
                </a:solidFill>
                <a:latin typeface="Times New Roman"/>
                <a:ea typeface="微软雅黑"/>
              </a:rPr>
              <a:t> 8 </a:t>
            </a:r>
            <a:r>
              <a:rPr lang="zh-CN" sz="1600" dirty="0">
                <a:solidFill>
                  <a:srgbClr val="4A5568"/>
                </a:solidFill>
                <a:latin typeface="Times New Roman"/>
                <a:ea typeface="微软雅黑"/>
              </a:rPr>
              <a:t>原子）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8105775" y="1200150"/>
            <a:ext cx="3705225" cy="3524249"/>
          </a:xfrm>
          <a:prstGeom prst="roundRect">
            <a:avLst>
              <a:gd name="adj" fmla="val 2571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9753599" y="3413864"/>
            <a:ext cx="420163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00" b="1" dirty="0">
                <a:solidFill>
                  <a:srgbClr val="0E3F8C"/>
                </a:solidFill>
                <a:latin typeface="Times New Roman"/>
                <a:ea typeface="微软雅黑"/>
              </a:rPr>
              <a:t>超胞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8420100" y="3671039"/>
            <a:ext cx="3093924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55000"/>
              </a:lnSpc>
            </a:pPr>
            <a:r>
              <a:rPr lang="zh-CN" sz="1600" dirty="0">
                <a:solidFill>
                  <a:srgbClr val="4A5568"/>
                </a:solidFill>
                <a:latin typeface="Times New Roman"/>
                <a:ea typeface="微软雅黑"/>
              </a:rPr>
              <a:t>掺杂</a:t>
            </a:r>
            <a:r>
              <a:rPr lang="en-US" sz="1600" dirty="0">
                <a:solidFill>
                  <a:srgbClr val="4A5568"/>
                </a:solidFill>
                <a:latin typeface="Times New Roman"/>
                <a:ea typeface="微软雅黑"/>
              </a:rPr>
              <a:t> / </a:t>
            </a:r>
            <a:r>
              <a:rPr lang="zh-CN" sz="1600" dirty="0">
                <a:solidFill>
                  <a:srgbClr val="4A5568"/>
                </a:solidFill>
                <a:latin typeface="Times New Roman"/>
                <a:ea typeface="微软雅黑"/>
              </a:rPr>
              <a:t>缺陷模型的容器</a:t>
            </a:r>
            <a:endParaRPr lang="en-US" altLang="zh-CN" sz="1600" dirty="0">
              <a:solidFill>
                <a:srgbClr val="4A5568"/>
              </a:solidFill>
              <a:latin typeface="Times New Roman"/>
              <a:ea typeface="微软雅黑"/>
            </a:endParaRPr>
          </a:p>
          <a:p>
            <a:pPr algn="ctr">
              <a:lnSpc>
                <a:spcPct val="155000"/>
              </a:lnSpc>
            </a:pPr>
            <a:r>
              <a:rPr lang="zh-CN" sz="1600" dirty="0">
                <a:solidFill>
                  <a:srgbClr val="4A5568"/>
                </a:solidFill>
                <a:latin typeface="Times New Roman"/>
                <a:ea typeface="微软雅黑"/>
              </a:rPr>
              <a:t>用于稀释掺杂浓度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428625" y="5041857"/>
            <a:ext cx="11430000" cy="923925"/>
          </a:xfrm>
          <a:prstGeom prst="roundRect">
            <a:avLst>
              <a:gd name="adj" fmla="val 6186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20" name="任意多边形: 形状 19"/>
          <p:cNvSpPr/>
          <p:nvPr/>
        </p:nvSpPr>
        <p:spPr>
          <a:xfrm>
            <a:off x="428625" y="5048120"/>
            <a:ext cx="11430000" cy="923925"/>
          </a:xfrm>
          <a:custGeom>
            <a:avLst/>
            <a:gdLst/>
            <a:ahLst/>
            <a:cxnLst/>
            <a:rect l="0" t="0" r="0" b="0"/>
            <a:pathLst>
              <a:path w="1200" h="97">
                <a:moveTo>
                  <a:pt x="6" y="0"/>
                </a:moveTo>
                <a:cubicBezTo>
                  <a:pt x="5" y="0"/>
                  <a:pt x="5" y="0"/>
                  <a:pt x="5" y="1"/>
                </a:cubicBezTo>
                <a:lnTo>
                  <a:pt x="5" y="96"/>
                </a:lnTo>
                <a:cubicBezTo>
                  <a:pt x="5" y="97"/>
                  <a:pt x="5" y="97"/>
                  <a:pt x="6" y="97"/>
                </a:cubicBezTo>
                <a:cubicBezTo>
                  <a:pt x="3" y="97"/>
                  <a:pt x="0" y="94"/>
                  <a:pt x="0" y="9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FC107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21" name="文本框 20" descr="{&quot;isTemplate&quot;:true,&quot;type&quot;:&quot;text&quot;}"/>
          <p:cNvSpPr txBox="1"/>
          <p:nvPr/>
        </p:nvSpPr>
        <p:spPr>
          <a:xfrm>
            <a:off x="600075" y="5156157"/>
            <a:ext cx="11039475" cy="6953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⚠ 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超胞的能带会发生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"</a:t>
            </a:r>
            <a:r>
              <a:rPr lang="zh-CN" sz="1425" b="1" dirty="0">
                <a:solidFill>
                  <a:srgbClr val="1A2230"/>
                </a:solidFill>
                <a:latin typeface="Times New Roman"/>
                <a:ea typeface="微软雅黑"/>
              </a:rPr>
              <a:t>能带折叠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"——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直接读图会得出荒谬结论（参考教训：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Phys. Rev. Lett. </a:t>
            </a:r>
            <a:r>
              <a:rPr lang="en-US" sz="1425" b="1" dirty="0">
                <a:solidFill>
                  <a:srgbClr val="1A2230"/>
                </a:solidFill>
                <a:latin typeface="Times New Roman"/>
                <a:ea typeface="微软雅黑"/>
              </a:rPr>
              <a:t>110, 029603 (2013)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）。掺杂不得不用超胞时，请用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 </a:t>
            </a:r>
            <a:r>
              <a:rPr lang="en-US" sz="1425" b="1" dirty="0" err="1">
                <a:solidFill>
                  <a:srgbClr val="1E4FA8"/>
                </a:solidFill>
                <a:latin typeface="Times New Roman"/>
                <a:ea typeface="微软雅黑"/>
              </a:rPr>
              <a:t>vaspkit</a:t>
            </a:r>
            <a:r>
              <a:rPr lang="en-US" sz="1425" b="1" dirty="0">
                <a:solidFill>
                  <a:srgbClr val="1E4FA8"/>
                </a:solidFill>
                <a:latin typeface="Times New Roman"/>
                <a:ea typeface="微软雅黑"/>
              </a:rPr>
              <a:t> </a:t>
            </a:r>
            <a:r>
              <a:rPr lang="zh-CN" sz="1425" b="1" dirty="0">
                <a:solidFill>
                  <a:srgbClr val="1E4FA8"/>
                </a:solidFill>
                <a:latin typeface="Times New Roman"/>
                <a:ea typeface="微软雅黑"/>
              </a:rPr>
              <a:t>能带反折叠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功能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3" name="文本框 22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07 / 15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84BE2DE1-3046-4EE5-9E92-FEBD01E3B957}"/>
              </a:ext>
            </a:extLst>
          </p:cNvPr>
          <p:cNvSpPr/>
          <p:nvPr/>
        </p:nvSpPr>
        <p:spPr>
          <a:xfrm>
            <a:off x="600075" y="1668717"/>
            <a:ext cx="3119684" cy="15004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">
              <a:latin typeface="Times New Roman"/>
              <a:ea typeface="微软雅黑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98D46FA7-4BF0-49A0-B6E4-28D7595A10C5}"/>
              </a:ext>
            </a:extLst>
          </p:cNvPr>
          <p:cNvSpPr/>
          <p:nvPr/>
        </p:nvSpPr>
        <p:spPr>
          <a:xfrm>
            <a:off x="5091883" y="1267471"/>
            <a:ext cx="2066279" cy="2066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">
              <a:latin typeface="Times New Roman"/>
              <a:ea typeface="微软雅黑"/>
            </a:endParaRP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id="{FEA7A7C4-D08A-449E-AECA-ABE657A7BFF2}"/>
              </a:ext>
            </a:extLst>
          </p:cNvPr>
          <p:cNvSpPr/>
          <p:nvPr/>
        </p:nvSpPr>
        <p:spPr>
          <a:xfrm>
            <a:off x="8805987" y="1267471"/>
            <a:ext cx="2066279" cy="2069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">
              <a:latin typeface="Times New Roman"/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7" grpId="0"/>
      <p:bldP spid="18" grpId="0"/>
      <p:bldP spid="19" grpId="0" animBg="1"/>
      <p:bldP spid="20" grpId="0" animBg="1"/>
      <p:bldP spid="21" grpId="0"/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二</a:t>
            </a: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、三步法：把金刚石能带</a:t>
            </a:r>
            <a:r>
              <a:rPr 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"</a:t>
            </a: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算</a:t>
            </a:r>
            <a:r>
              <a:rPr 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"</a:t>
            </a: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出来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23" name="文本框 22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08 / 15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01" name="形状"/>
          <p:cNvSpPr/>
          <p:nvPr/>
        </p:nvSpPr>
        <p:spPr>
          <a:xfrm>
            <a:off x="527040" y="1384496"/>
            <a:ext cx="6289920" cy="1244474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2286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02" name="文本"/>
          <p:cNvSpPr txBox="1"/>
          <p:nvPr/>
        </p:nvSpPr>
        <p:spPr>
          <a:xfrm>
            <a:off x="756360" y="1539929"/>
            <a:ext cx="655200" cy="2131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B03A36"/>
                </a:solidFill>
                <a:latin typeface="Times New Roman"/>
                <a:ea typeface="微软雅黑"/>
              </a:rPr>
              <a:t>步骤 1</a:t>
            </a:r>
          </a:p>
        </p:txBody>
      </p:sp>
      <p:sp>
        <p:nvSpPr>
          <p:cNvPr id="103" name="文本"/>
          <p:cNvSpPr txBox="1"/>
          <p:nvPr/>
        </p:nvSpPr>
        <p:spPr>
          <a:xfrm>
            <a:off x="1477080" y="1525398"/>
            <a:ext cx="2948400" cy="2421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>
                <a:solidFill>
                  <a:srgbClr val="1F2937"/>
                </a:solidFill>
                <a:latin typeface="Times New Roman"/>
                <a:ea typeface="微软雅黑"/>
              </a:rPr>
              <a:t>原胞优化</a:t>
            </a:r>
          </a:p>
        </p:txBody>
      </p:sp>
      <p:sp>
        <p:nvSpPr>
          <p:cNvPr id="104" name="文本"/>
          <p:cNvSpPr txBox="1"/>
          <p:nvPr/>
        </p:nvSpPr>
        <p:spPr>
          <a:xfrm>
            <a:off x="756360" y="2042228"/>
            <a:ext cx="3603600" cy="387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弛豫晶格与原子位置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→ 得到平衡结构</a:t>
            </a:r>
          </a:p>
        </p:txBody>
      </p:sp>
      <p:sp>
        <p:nvSpPr>
          <p:cNvPr id="105" name="形状"/>
          <p:cNvSpPr/>
          <p:nvPr/>
        </p:nvSpPr>
        <p:spPr>
          <a:xfrm>
            <a:off x="4523760" y="2052582"/>
            <a:ext cx="2096640" cy="366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7780" cap="rnd">
            <a:solidFill>
              <a:srgbClr val="1E7A46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06" name="文本"/>
          <p:cNvSpPr txBox="1"/>
          <p:nvPr/>
        </p:nvSpPr>
        <p:spPr>
          <a:xfrm>
            <a:off x="4589280" y="2134259"/>
            <a:ext cx="196560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E7A46"/>
                </a:solidFill>
                <a:latin typeface="Times New Roman"/>
                <a:ea typeface="微软雅黑"/>
              </a:rPr>
              <a:t>→ CONTCAR</a:t>
            </a:r>
          </a:p>
        </p:txBody>
      </p:sp>
      <p:sp>
        <p:nvSpPr>
          <p:cNvPr id="107" name="箭头"/>
          <p:cNvSpPr/>
          <p:nvPr/>
        </p:nvSpPr>
        <p:spPr>
          <a:xfrm>
            <a:off x="3672000" y="2668270"/>
            <a:ext cx="0" cy="261994"/>
          </a:xfrm>
          <a:prstGeom prst="straightConnector1">
            <a:avLst/>
          </a:prstGeom>
          <a:ln w="3302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08" name="形状"/>
          <p:cNvSpPr/>
          <p:nvPr/>
        </p:nvSpPr>
        <p:spPr>
          <a:xfrm>
            <a:off x="527040" y="2825466"/>
            <a:ext cx="6289920" cy="1244474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2286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09" name="文本"/>
          <p:cNvSpPr txBox="1"/>
          <p:nvPr/>
        </p:nvSpPr>
        <p:spPr>
          <a:xfrm>
            <a:off x="756360" y="2980899"/>
            <a:ext cx="655200" cy="2131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B03A36"/>
                </a:solidFill>
                <a:latin typeface="Times New Roman"/>
                <a:ea typeface="微软雅黑"/>
              </a:rPr>
              <a:t>步骤 2</a:t>
            </a:r>
          </a:p>
        </p:txBody>
      </p:sp>
      <p:sp>
        <p:nvSpPr>
          <p:cNvPr id="110" name="文本"/>
          <p:cNvSpPr txBox="1"/>
          <p:nvPr/>
        </p:nvSpPr>
        <p:spPr>
          <a:xfrm>
            <a:off x="1477080" y="2966368"/>
            <a:ext cx="2948400" cy="2421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>
                <a:solidFill>
                  <a:srgbClr val="1F2937"/>
                </a:solidFill>
                <a:latin typeface="Times New Roman"/>
                <a:ea typeface="微软雅黑"/>
              </a:rPr>
              <a:t>单点自洽计算（SCF）</a:t>
            </a:r>
          </a:p>
        </p:txBody>
      </p:sp>
      <p:sp>
        <p:nvSpPr>
          <p:cNvPr id="111" name="文本"/>
          <p:cNvSpPr txBox="1"/>
          <p:nvPr/>
        </p:nvSpPr>
        <p:spPr>
          <a:xfrm>
            <a:off x="756360" y="3483199"/>
            <a:ext cx="3603600" cy="387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>
                <a:solidFill>
                  <a:srgbClr val="6B7280"/>
                </a:solidFill>
                <a:latin typeface="Times New Roman"/>
                <a:ea typeface="微软雅黑"/>
              </a:rPr>
              <a:t>在平衡结构上求基态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>
                <a:solidFill>
                  <a:srgbClr val="6B7280"/>
                </a:solidFill>
                <a:latin typeface="Times New Roman"/>
                <a:ea typeface="微软雅黑"/>
              </a:rPr>
              <a:t>→ 电荷密度</a:t>
            </a:r>
          </a:p>
        </p:txBody>
      </p:sp>
      <p:sp>
        <p:nvSpPr>
          <p:cNvPr id="112" name="形状"/>
          <p:cNvSpPr/>
          <p:nvPr/>
        </p:nvSpPr>
        <p:spPr>
          <a:xfrm>
            <a:off x="4523760" y="3493553"/>
            <a:ext cx="2096640" cy="366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7780" cap="rnd">
            <a:solidFill>
              <a:srgbClr val="1E7A46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13" name="文本"/>
          <p:cNvSpPr txBox="1"/>
          <p:nvPr/>
        </p:nvSpPr>
        <p:spPr>
          <a:xfrm>
            <a:off x="4589280" y="3575230"/>
            <a:ext cx="196560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>
                <a:solidFill>
                  <a:srgbClr val="1E7A46"/>
                </a:solidFill>
                <a:latin typeface="Times New Roman"/>
                <a:ea typeface="微软雅黑"/>
              </a:rPr>
              <a:t>→ CHGCAR</a:t>
            </a:r>
          </a:p>
        </p:txBody>
      </p:sp>
      <p:sp>
        <p:nvSpPr>
          <p:cNvPr id="114" name="箭头"/>
          <p:cNvSpPr/>
          <p:nvPr/>
        </p:nvSpPr>
        <p:spPr>
          <a:xfrm>
            <a:off x="3672000" y="4109240"/>
            <a:ext cx="0" cy="261995"/>
          </a:xfrm>
          <a:prstGeom prst="straightConnector1">
            <a:avLst/>
          </a:prstGeom>
          <a:ln w="3302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15" name="形状"/>
          <p:cNvSpPr/>
          <p:nvPr/>
        </p:nvSpPr>
        <p:spPr>
          <a:xfrm>
            <a:off x="527040" y="4266437"/>
            <a:ext cx="6289920" cy="1244474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2286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16" name="文本"/>
          <p:cNvSpPr txBox="1"/>
          <p:nvPr/>
        </p:nvSpPr>
        <p:spPr>
          <a:xfrm>
            <a:off x="756360" y="4421869"/>
            <a:ext cx="655200" cy="2131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B03A36"/>
                </a:solidFill>
                <a:latin typeface="Times New Roman"/>
                <a:ea typeface="微软雅黑"/>
              </a:rPr>
              <a:t>步骤 3</a:t>
            </a:r>
          </a:p>
        </p:txBody>
      </p:sp>
      <p:sp>
        <p:nvSpPr>
          <p:cNvPr id="117" name="文本"/>
          <p:cNvSpPr txBox="1"/>
          <p:nvPr/>
        </p:nvSpPr>
        <p:spPr>
          <a:xfrm>
            <a:off x="1477080" y="4407338"/>
            <a:ext cx="2948400" cy="2421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>
                <a:solidFill>
                  <a:srgbClr val="1F2937"/>
                </a:solidFill>
                <a:latin typeface="Times New Roman"/>
                <a:ea typeface="微软雅黑"/>
              </a:rPr>
              <a:t>非自洽能带计算</a:t>
            </a:r>
          </a:p>
        </p:txBody>
      </p:sp>
      <p:sp>
        <p:nvSpPr>
          <p:cNvPr id="118" name="文本"/>
          <p:cNvSpPr txBox="1"/>
          <p:nvPr/>
        </p:nvSpPr>
        <p:spPr>
          <a:xfrm>
            <a:off x="756360" y="4924169"/>
            <a:ext cx="3603600" cy="387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固定电荷 ICHARG=11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沿高对称路径逐 k 点求本征值</a:t>
            </a:r>
          </a:p>
        </p:txBody>
      </p:sp>
      <p:sp>
        <p:nvSpPr>
          <p:cNvPr id="119" name="形状"/>
          <p:cNvSpPr/>
          <p:nvPr/>
        </p:nvSpPr>
        <p:spPr>
          <a:xfrm>
            <a:off x="4523760" y="4934523"/>
            <a:ext cx="2096640" cy="366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7780" cap="rnd">
            <a:solidFill>
              <a:srgbClr val="1E7A46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20" name="文本"/>
          <p:cNvSpPr txBox="1"/>
          <p:nvPr/>
        </p:nvSpPr>
        <p:spPr>
          <a:xfrm>
            <a:off x="4589280" y="5016200"/>
            <a:ext cx="196560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E7A46"/>
                </a:solidFill>
                <a:latin typeface="Times New Roman"/>
                <a:ea typeface="微软雅黑"/>
              </a:rPr>
              <a:t>→ </a:t>
            </a:r>
            <a:r>
              <a:rPr lang="en-US" altLang="zh-CN" sz="1600" b="1" dirty="0">
                <a:solidFill>
                  <a:srgbClr val="1E7A46"/>
                </a:solidFill>
                <a:latin typeface="Times New Roman"/>
                <a:ea typeface="微软雅黑"/>
              </a:rPr>
              <a:t>EIGENVAL</a:t>
            </a:r>
            <a:endParaRPr lang="zh-CN" altLang="en-US" sz="1600" b="1" dirty="0">
              <a:solidFill>
                <a:srgbClr val="1E7A46"/>
              </a:solidFill>
              <a:latin typeface="Times New Roman"/>
              <a:ea typeface="微软雅黑"/>
            </a:endParaRPr>
          </a:p>
        </p:txBody>
      </p:sp>
      <p:sp>
        <p:nvSpPr>
          <p:cNvPr id="121" name="形状"/>
          <p:cNvSpPr/>
          <p:nvPr/>
        </p:nvSpPr>
        <p:spPr>
          <a:xfrm>
            <a:off x="527040" y="5563310"/>
            <a:ext cx="6289920" cy="406092"/>
          </a:xfrm>
          <a:prstGeom prst="roundRect">
            <a:avLst>
              <a:gd name="adj" fmla="val 9000"/>
            </a:avLst>
          </a:prstGeom>
          <a:solidFill>
            <a:srgbClr val="FFF8E1"/>
          </a:solidFill>
          <a:ln w="19050" cap="rnd">
            <a:solidFill>
              <a:srgbClr val="B8860B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22" name="文本"/>
          <p:cNvSpPr txBox="1"/>
          <p:nvPr/>
        </p:nvSpPr>
        <p:spPr>
          <a:xfrm>
            <a:off x="658080" y="5659794"/>
            <a:ext cx="6027840" cy="2131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处理</a:t>
            </a:r>
            <a:r>
              <a:rPr lang="en-US" altLang="zh-CN" sz="1600" b="1" dirty="0">
                <a:solidFill>
                  <a:srgbClr val="1F2937"/>
                </a:solidFill>
                <a:latin typeface="Times New Roman"/>
                <a:ea typeface="微软雅黑"/>
              </a:rPr>
              <a:t>EIGENVAL</a:t>
            </a: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文件，获得能带结构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rcRect l="554" r="554"/>
          <a:stretch>
            <a:fillRect/>
          </a:stretch>
        </p:blipFill>
        <p:spPr>
          <a:xfrm>
            <a:off x="7953375" y="1438275"/>
            <a:ext cx="3238500" cy="3238500"/>
          </a:xfrm>
          <a:prstGeom prst="rect">
            <a:avLst/>
          </a:prstGeom>
          <a:ln/>
        </p:spPr>
      </p:pic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8124825" y="4733925"/>
            <a:ext cx="28956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1200">
                <a:solidFill>
                  <a:srgbClr val="4A5568"/>
                </a:solidFill>
                <a:latin typeface="Times New Roman"/>
                <a:ea typeface="微软雅黑"/>
              </a:rPr>
              <a:t>金刚石原胞的第一布里渊区（截角八面体）</a:t>
            </a:r>
            <a:endParaRPr>
              <a:latin typeface="Times New Roman"/>
              <a:ea typeface="微软雅黑"/>
            </a:endParaRPr>
          </a:p>
          <a:p>
            <a:pPr algn="ctr">
              <a:lnSpc>
                <a:spcPct val="100000"/>
              </a:lnSpc>
            </a:pPr>
            <a:r>
              <a:rPr lang="en-US" sz="1200">
                <a:solidFill>
                  <a:srgbClr val="4A5568"/>
                </a:solidFill>
                <a:latin typeface="Times New Roman"/>
                <a:ea typeface="微软雅黑"/>
              </a:rPr>
              <a:t>k </a:t>
            </a:r>
            <a:r>
              <a:rPr lang="zh-CN" sz="1200">
                <a:solidFill>
                  <a:srgbClr val="4A5568"/>
                </a:solidFill>
                <a:latin typeface="Times New Roman"/>
                <a:ea typeface="微软雅黑"/>
              </a:rPr>
              <a:t>路径：Γ–</a:t>
            </a:r>
            <a:r>
              <a:rPr lang="en-US" sz="1200">
                <a:solidFill>
                  <a:srgbClr val="4A5568"/>
                </a:solidFill>
                <a:latin typeface="Times New Roman"/>
                <a:ea typeface="微软雅黑"/>
              </a:rPr>
              <a:t>X–U|K–Γ–W–X</a:t>
            </a:r>
            <a:endParaRPr>
              <a:latin typeface="Times New Roman"/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/>
      <p:bldP spid="112" grpId="0" animBg="1"/>
      <p:bldP spid="113" grpId="0"/>
      <p:bldP spid="119" grpId="0" animBg="1"/>
      <p:bldP spid="1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#FFFFFF', fontFamily:&quot;'Source Han Sans SC','Noto Sans SC','Microsoft YaHei',sans-serif&quot;}}&gt;&#10;  &lt;Box style={{height:52, background:'#0E3F8C', flexDirection:'row', alignItems:'center', justifyContent:'space-between', paddingLeft:40, paddingRight:40}}&gt;&#10;    &lt;Text style={{fontSize:15, color:'#FFFFFF'}}&gt;《材料计算物理》· 第七章 人工智能 &amp;amp; 材料研发&lt;/Text&gt;&#10;    &lt;Text style={{fontSize:15, color:'#B9CCEC'}}&gt;第 2 节 · 金刚石能带结构的计算&lt;/Text&gt;&#10;  &lt;/Box&gt;&#10;  &lt;Box style={{height:74, paddingLeft:40, justifyContent:'center'}}&gt;&#10;    &lt;Text style={{fontSize:33, fontWeight:'bold', color:'#0E3F8C'}}&gt;一、读图：金刚石是直接带隙还是间接带隙？&lt;/Text&gt;&#10;  &lt;/Box&gt;&#10;  &lt;Box style={{height:524, paddingLeft:40, paddingRight:40, flexDirection:'row', gap:24}}&gt;&#10;    &lt;Box style={{flex:1.9, border:'1px solid #D6DCE5', borderRadius:10, background:'#F7F9FC', alignItems:'center', justifyContent:'center', padding:8}}&gt;&#10;      &lt;Image src=&quot;assets/band_diamond.png&quot; style={{width:'100%', height:430, objectFit:'contain'}} /&gt;&#10;      &lt;Text style={{fontSize:15, color:'#8B97A8'}}&gt;金刚石能带结构（计算结果）&lt;/Text&gt;&#10;    &lt;/Box&gt;&#10;    &lt;Box style={{flex:1, flexDirection:'column', gap:12}}&gt;&#10;      &lt;Box style={{background:'#E8EFF8', borderLeft:'5px solid #1E4FA8', borderRadius:6, padding:'12px 16px'}}&gt;&#10;        &lt;Text style={{fontSize:21, fontWeight:'bold', color:'#0E3F8C'}}&gt;举手投票：A 直接 / B 间接？&lt;/Text&gt;&#10;      &lt;/Box&gt;&#10;      &lt;Box style={{flex:1, border:'1px solid #D6DCE5', borderRadius:10, padding:16, background:'#FFFFFF', gap:10}}&gt;&#10;        &lt;Text style={{fontSize:21, fontWeight:'bold', color:'#0E3F8C'}}&gt;读图三步法&lt;/Text&gt;&#10;        &lt;Text style={{fontSize:19, color:'#1A2230', lineHeight:1.6}}&gt;① 找&lt;span style={{fontWeight:'bold'}}&gt;价带顶&lt;/span&gt;：Γ 处，E = 0&lt;br /&gt;② 找&lt;span style={{fontWeight:'bold'}}&gt;导带底&lt;/span&gt;：X 点附近&lt;br /&gt;③ 两者不在同一 k 点 → &lt;span style={{fontWeight:'bold', color:'#D9534F'}}&gt;间接带隙&lt;/span&gt;&lt;/Text&gt;&#10;      &lt;/Box&gt;&#10;      &lt;Box style={{background:'#0E3F8C', borderRadius:8, padding:'12px 16px'}}&gt;&#10;        &lt;Text style={{fontSize:18, color:'#FFFFFF', lineHeight:1.55}}&gt;间接带隙 → 跃迁需&lt;span style={{fontWeight:'bold', color:'#FFC107'}}&gt;声子&lt;/span&gt;参与：发光效率低，但载流子寿命长、极稳定&lt;/Text&gt;&#10;      &lt;/Box&gt;&#10;    &lt;/Box&gt;&#10;  &lt;/Box&gt;&#10;  &lt;Box style={{height:70, flexDirection:'row', justifyContent:'space-between', alignItems:'center', paddingLeft:40, paddingRight:40}}&gt;&#10;    &lt;Text style={{fontSize:14, color:'#8B97A8'}}&gt;新能源材料与器件专业 · 教学课件&lt;/Text&gt;&#10;    &lt;Text style={{fontSize:15, fontWeight:'bold', color:'#1E4FA8'}}&gt;09 / 15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三</a:t>
            </a: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、</a:t>
            </a:r>
            <a:r>
              <a:rPr lang="zh-CN" alt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结果分析</a:t>
            </a: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：金刚石是直接带隙还是间接带隙？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381000" y="1200150"/>
            <a:ext cx="7334250" cy="4991100"/>
          </a:xfrm>
          <a:prstGeom prst="roundRect">
            <a:avLst>
              <a:gd name="adj" fmla="val 1908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2836100" y="5798074"/>
            <a:ext cx="18573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金刚石能带结构（计算结果）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7991475" y="1200150"/>
            <a:ext cx="3867150" cy="476250"/>
          </a:xfrm>
          <a:prstGeom prst="roundRect">
            <a:avLst>
              <a:gd name="adj" fmla="val 12000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7991475" y="1200150"/>
            <a:ext cx="3867150" cy="476250"/>
          </a:xfrm>
          <a:custGeom>
            <a:avLst/>
            <a:gdLst/>
            <a:ahLst/>
            <a:cxnLst/>
            <a:rect l="0" t="0" r="0" b="0"/>
            <a:pathLst>
              <a:path w="406" h="50">
                <a:moveTo>
                  <a:pt x="6" y="0"/>
                </a:moveTo>
                <a:cubicBezTo>
                  <a:pt x="5" y="0"/>
                  <a:pt x="5" y="0"/>
                  <a:pt x="5" y="1"/>
                </a:cubicBezTo>
                <a:lnTo>
                  <a:pt x="5" y="49"/>
                </a:lnTo>
                <a:cubicBezTo>
                  <a:pt x="5" y="50"/>
                  <a:pt x="5" y="50"/>
                  <a:pt x="6" y="50"/>
                </a:cubicBezTo>
                <a:cubicBezTo>
                  <a:pt x="3" y="50"/>
                  <a:pt x="0" y="47"/>
                  <a:pt x="0" y="44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8143875" y="1314450"/>
            <a:ext cx="351472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E3F8C"/>
                </a:solidFill>
                <a:latin typeface="Times New Roman"/>
                <a:ea typeface="微软雅黑"/>
              </a:rPr>
              <a:t>举手投票：</a:t>
            </a:r>
            <a:r>
              <a:rPr lang="en-US" sz="1575" b="1">
                <a:solidFill>
                  <a:srgbClr val="0E3F8C"/>
                </a:solidFill>
                <a:latin typeface="Times New Roman"/>
                <a:ea typeface="微软雅黑"/>
              </a:rPr>
              <a:t>A </a:t>
            </a:r>
            <a:r>
              <a:rPr lang="zh-CN" sz="1575" b="1">
                <a:solidFill>
                  <a:srgbClr val="0E3F8C"/>
                </a:solidFill>
                <a:latin typeface="Times New Roman"/>
                <a:ea typeface="微软雅黑"/>
              </a:rPr>
              <a:t>直接</a:t>
            </a:r>
            <a:r>
              <a:rPr lang="en-US" sz="1575" b="1">
                <a:solidFill>
                  <a:srgbClr val="0E3F8C"/>
                </a:solidFill>
                <a:latin typeface="Times New Roman"/>
                <a:ea typeface="微软雅黑"/>
              </a:rPr>
              <a:t> / B </a:t>
            </a:r>
            <a:r>
              <a:rPr lang="zh-CN" sz="1575" b="1">
                <a:solidFill>
                  <a:srgbClr val="0E3F8C"/>
                </a:solidFill>
                <a:latin typeface="Times New Roman"/>
                <a:ea typeface="微软雅黑"/>
              </a:rPr>
              <a:t>间接？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7943850" y="1790700"/>
            <a:ext cx="3867150" cy="3419475"/>
          </a:xfrm>
          <a:prstGeom prst="roundRect">
            <a:avLst>
              <a:gd name="adj" fmla="val 2786"/>
            </a:avLst>
          </a:prstGeom>
          <a:solidFill>
            <a:srgbClr val="FFFFFF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8096250" y="1943100"/>
            <a:ext cx="35623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E3F8C"/>
                </a:solidFill>
                <a:latin typeface="Times New Roman"/>
                <a:ea typeface="微软雅黑"/>
              </a:rPr>
              <a:t>读图三步法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5" name="文本框 14" descr="{&quot;isTemplate&quot;:true,&quot;type&quot;:&quot;text&quot;}"/>
          <p:cNvSpPr txBox="1"/>
          <p:nvPr/>
        </p:nvSpPr>
        <p:spPr>
          <a:xfrm>
            <a:off x="8096250" y="2286000"/>
            <a:ext cx="3562350" cy="1047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① 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找</a:t>
            </a:r>
            <a:r>
              <a:rPr lang="zh-CN" sz="1425" b="1" dirty="0">
                <a:solidFill>
                  <a:srgbClr val="1A2230"/>
                </a:solidFill>
                <a:latin typeface="Times New Roman"/>
                <a:ea typeface="微软雅黑"/>
              </a:rPr>
              <a:t>价带顶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：Γ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 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处，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E = 0</a:t>
            </a:r>
            <a:endParaRPr dirty="0">
              <a:latin typeface="Times New Roman"/>
              <a:ea typeface="微软雅黑"/>
            </a:endParaRPr>
          </a:p>
          <a:p>
            <a:pPr>
              <a:lnSpc>
                <a:spcPct val="160000"/>
              </a:lnSpc>
            </a:pP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② 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找</a:t>
            </a:r>
            <a:r>
              <a:rPr lang="zh-CN" sz="1425" b="1" dirty="0">
                <a:solidFill>
                  <a:srgbClr val="1A2230"/>
                </a:solidFill>
                <a:latin typeface="Times New Roman"/>
                <a:ea typeface="微软雅黑"/>
              </a:rPr>
              <a:t>导带底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：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X 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点附近</a:t>
            </a:r>
            <a:endParaRPr dirty="0">
              <a:latin typeface="Times New Roman"/>
              <a:ea typeface="微软雅黑"/>
            </a:endParaRPr>
          </a:p>
          <a:p>
            <a:pPr>
              <a:lnSpc>
                <a:spcPct val="160000"/>
              </a:lnSpc>
            </a:pP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③ 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两者不在同一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 k </a:t>
            </a:r>
            <a:r>
              <a:rPr lang="zh-CN" sz="1425" dirty="0">
                <a:solidFill>
                  <a:srgbClr val="1A2230"/>
                </a:solidFill>
                <a:latin typeface="Times New Roman"/>
                <a:ea typeface="微软雅黑"/>
              </a:rPr>
              <a:t>点</a:t>
            </a: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 → </a:t>
            </a:r>
            <a:r>
              <a:rPr lang="zh-CN" sz="1425" b="1" dirty="0">
                <a:solidFill>
                  <a:srgbClr val="D9534F"/>
                </a:solidFill>
                <a:latin typeface="Times New Roman"/>
                <a:ea typeface="微软雅黑"/>
              </a:rPr>
              <a:t>间接带隙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7943850" y="5324475"/>
            <a:ext cx="3867150" cy="866775"/>
          </a:xfrm>
          <a:prstGeom prst="roundRect">
            <a:avLst>
              <a:gd name="adj" fmla="val 8791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8096250" y="5438775"/>
            <a:ext cx="356235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350" dirty="0">
                <a:solidFill>
                  <a:srgbClr val="FFFFFF"/>
                </a:solidFill>
                <a:latin typeface="Times New Roman"/>
                <a:ea typeface="微软雅黑"/>
              </a:rPr>
              <a:t>间接带隙</a:t>
            </a:r>
            <a:r>
              <a:rPr lang="en-US" sz="1350" dirty="0">
                <a:solidFill>
                  <a:srgbClr val="FFFFFF"/>
                </a:solidFill>
                <a:latin typeface="Times New Roman"/>
                <a:ea typeface="微软雅黑"/>
              </a:rPr>
              <a:t> → </a:t>
            </a:r>
            <a:r>
              <a:rPr lang="zh-CN" sz="1350" dirty="0">
                <a:solidFill>
                  <a:srgbClr val="FFFFFF"/>
                </a:solidFill>
                <a:latin typeface="Times New Roman"/>
                <a:ea typeface="微软雅黑"/>
              </a:rPr>
              <a:t>跃迁需</a:t>
            </a:r>
            <a:r>
              <a:rPr lang="zh-CN" sz="1350" b="1" dirty="0">
                <a:solidFill>
                  <a:srgbClr val="FFC107"/>
                </a:solidFill>
                <a:latin typeface="Times New Roman"/>
                <a:ea typeface="微软雅黑"/>
              </a:rPr>
              <a:t>声子</a:t>
            </a:r>
            <a:r>
              <a:rPr lang="zh-CN" sz="1350" dirty="0">
                <a:solidFill>
                  <a:srgbClr val="FFFFFF"/>
                </a:solidFill>
                <a:latin typeface="Times New Roman"/>
                <a:ea typeface="微软雅黑"/>
              </a:rPr>
              <a:t>参与：发光效率低，但载流子寿命长、极稳定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09 / 15</a:t>
            </a:r>
            <a:endParaRPr>
              <a:latin typeface="Times New Roman"/>
              <a:ea typeface="微软雅黑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8A389CD-E9A0-4BD1-A0B7-A67EF9EF72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09" y="1340374"/>
            <a:ext cx="5552886" cy="4317476"/>
          </a:xfrm>
          <a:prstGeom prst="rect">
            <a:avLst/>
          </a:prstGeom>
        </p:spPr>
      </p:pic>
      <p:sp>
        <p:nvSpPr>
          <p:cNvPr id="23" name="文本框 22" descr="{&quot;isTemplate&quot;:true,&quot;type&quot;:&quot;text&quot;}">
            <a:extLst>
              <a:ext uri="{FF2B5EF4-FFF2-40B4-BE49-F238E27FC236}">
                <a16:creationId xmlns:a16="http://schemas.microsoft.com/office/drawing/2014/main" id="{C90ED770-AF16-4C6E-BE79-723116B5BABE}"/>
              </a:ext>
            </a:extLst>
          </p:cNvPr>
          <p:cNvSpPr txBox="1"/>
          <p:nvPr/>
        </p:nvSpPr>
        <p:spPr>
          <a:xfrm>
            <a:off x="8117127" y="3617409"/>
            <a:ext cx="35623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1575" b="1" dirty="0">
                <a:solidFill>
                  <a:srgbClr val="0E3F8C"/>
                </a:solidFill>
                <a:latin typeface="Times New Roman"/>
                <a:ea typeface="微软雅黑"/>
              </a:rPr>
              <a:t>投影能带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24" name="文本框 23" descr="{&quot;isTemplate&quot;:true,&quot;type&quot;:&quot;text&quot;}">
            <a:extLst>
              <a:ext uri="{FF2B5EF4-FFF2-40B4-BE49-F238E27FC236}">
                <a16:creationId xmlns:a16="http://schemas.microsoft.com/office/drawing/2014/main" id="{BDAB2C21-D13F-41CA-B742-184859E33A3B}"/>
              </a:ext>
            </a:extLst>
          </p:cNvPr>
          <p:cNvSpPr txBox="1"/>
          <p:nvPr/>
        </p:nvSpPr>
        <p:spPr>
          <a:xfrm>
            <a:off x="8117127" y="3960309"/>
            <a:ext cx="3562350" cy="1047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① </a:t>
            </a:r>
            <a:r>
              <a:rPr lang="zh-CN" alt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轨道贡献权重</a:t>
            </a:r>
            <a:endParaRPr lang="en-US" altLang="zh-CN" sz="1425" dirty="0">
              <a:solidFill>
                <a:srgbClr val="1A2230"/>
              </a:solidFill>
              <a:latin typeface="Times New Roman"/>
              <a:ea typeface="微软雅黑"/>
            </a:endParaRPr>
          </a:p>
          <a:p>
            <a:pPr>
              <a:lnSpc>
                <a:spcPct val="160000"/>
              </a:lnSpc>
            </a:pP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② </a:t>
            </a:r>
            <a:r>
              <a:rPr lang="zh-CN" alt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轨道杂化</a:t>
            </a:r>
            <a:endParaRPr dirty="0">
              <a:latin typeface="Times New Roman"/>
              <a:ea typeface="微软雅黑"/>
            </a:endParaRPr>
          </a:p>
          <a:p>
            <a:pPr>
              <a:lnSpc>
                <a:spcPct val="160000"/>
              </a:lnSpc>
            </a:pPr>
            <a:r>
              <a:rPr 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③ </a:t>
            </a:r>
            <a:r>
              <a:rPr lang="zh-CN" altLang="en-US" sz="1425" dirty="0">
                <a:solidFill>
                  <a:srgbClr val="1A2230"/>
                </a:solidFill>
                <a:latin typeface="Times New Roman"/>
                <a:ea typeface="微软雅黑"/>
              </a:rPr>
              <a:t>带边贡献</a:t>
            </a:r>
            <a:endParaRPr dirty="0">
              <a:latin typeface="Times New Roman"/>
              <a:ea typeface="微软雅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 animBg="1"/>
      <p:bldP spid="17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#FFFFFF', fontFamily:&quot;'Source Han Sans SC','Noto Sans SC','Microsoft YaHei',sans-serif&quot;}}&gt;&#10;  &lt;Box style={{height:52, background:'#0E3F8C', flexDirection:'row', alignItems:'center', justifyContent:'space-between', paddingLeft:40, paddingRight:40}}&gt;&#10;    &lt;Text style={{fontSize:15, color:'#FFFFFF'}}&gt;《材料计算物理》· 第七章 人工智能 &amp;amp; 材料研发&lt;/Text&gt;&#10;    &lt;Text style={{fontSize:15, color:'#B9CCEC'}}&gt;第 2 节 · 金刚石能带结构的计算&lt;/Text&gt;&#10;  &lt;/Box&gt;&#10;  &lt;Box style={{height:74, paddingLeft:40, justifyContent:'center'}}&gt;&#10;    &lt;Text style={{fontSize:33, fontWeight:'bold', color:'#0E3F8C'}}&gt;一个&quot;矛盾&quot;：计算值 vs 实验值&lt;/Text&gt;&#10;  &lt;/Box&gt;&#10;  &lt;Box style={{height:524, paddingLeft:40, paddingRight:40, flexDirection:'column', gap:16}}&gt;&#10;    &lt;Box style={{height:230, flexDirection:'row', alignItems:'center', justifyContent:'center', gap:40}}&gt;&#10;      &lt;Box style={{alignItems:'center'}}&gt;&#10;        &lt;Text style={{fontSize:92, fontWeight:'bold', color:'#1E4FA8'}}&gt;4.1 &lt;Text style={{fontSize:40}}&gt;eV&lt;/Text&gt;&lt;/Text&gt;&#10;        &lt;Text style={{fontSize:20, color:'#4A5568'}}&gt;PBE 泛函计算值&lt;/Text&gt;&#10;      &lt;/Box&gt;&#10;      &lt;Box style={{width:72, height:72, borderRadius:36, background:'#D9534F', alignItems:'center', justifyContent:'center'}}&gt;&lt;Text style={{fontSize:26, fontWeight:'bold', color:'#FFFFFF'}}&gt;VS&lt;/Text&gt;&lt;/Box&gt;&#10;      &lt;Box style={{alignItems:'center'}}&gt;&#10;        &lt;Text style={{fontSize:92, fontWeight:'bold', color:'#0E3F8C'}}&gt;5.47 &lt;Text style={{fontSize:40}}&gt;eV&lt;/Text&gt;&lt;/Text&gt;&#10;        &lt;Text style={{fontSize:20, color:'#4A5568'}}&gt;实验测量值&lt;/Text&gt;&#10;      &lt;/Box&gt;&#10;    &lt;/Box&gt;&#10;    &lt;Box style={{background:'#E8EFF8', borderRadius:8, padding:'12px 20px', alignItems:'center'}}&gt;&#10;      &lt;Text style={{fontSize:22, fontWeight:'bold', color:'#0E3F8C'}}&gt;互动追问：是计算错了，还是理论错了？&lt;/Text&gt;&#10;    &lt;/Box&gt;&#10;    &lt;Box style={{flex:1, flexDirection:'row', gap:20}}&gt;&#10;      &lt;Box style={{flex:1.6, background:'#0E3F8C', borderRadius:10, padding:'14px 22px', justifyContent:'center'}}&gt;&#10;        &lt;Text style={{fontSize:20, color:'#FFFFFF', lineHeight:1.7}}&gt;都没错——&lt;span style={{fontWeight:'bold', color:'#FFC107'}}&gt;PBE 泛函系统性低估带隙&lt;/span&gt;，是密度泛函理论的&quot;通病&quot;；换用 &lt;span style={{fontWeight:'bold', color:'#FFC107'}}&gt;HSE06 杂化泛函&lt;/span&gt;，带隙回到 ≈5.5 eV，与实验吻合。结论：会算，更要会判——结果的可靠性取决于&lt;span style={{fontWeight:'bold'}}&gt;方法的选择&lt;/span&gt;&lt;/Text&gt;&#10;      &lt;/Box&gt;&#10;      &lt;Box style={{flex:1, border:'1px solid #D6DCE5', borderRadius:10, background:'#F7F9FC', alignItems:'center', padding:8}}&gt;&#10;        &lt;Image src=&quot;assets/band_pbe_hse.png&quot; style={{width:'100%', height:150, objectFit:'contain'}} /&gt;&#10;        &lt;Text style={{fontSize:13, color:'#8B97A8', textAlign:'center'}}&gt;泛函选择显著改变能带（石墨烯 PBE vs HSE 示例）&lt;br /&gt;J. Phys. Chem. Lett. 2017, 8, 2647–2653&lt;/Text&gt;&#10;      &lt;/Box&gt;&#10;    &lt;/Box&gt;&#10;  &lt;/Box&gt;&#10;  &lt;Box style={{height:70, flexDirection:'row', justifyContent:'space-between', alignItems:'center', paddingLeft:40, paddingRight:40}}&gt;&#10;    &lt;Text style={{fontSize:14, color:'#8B97A8'}}&gt;新能源材料与器件专业 · 教学课件&lt;/Text&gt;&#10;    &lt;Text style={{fontSize:15, fontWeight:'bold', color:'#1E4FA8'}}&gt;10 / 15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带隙值</a:t>
            </a: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：计算值</a:t>
            </a:r>
            <a:r>
              <a:rPr 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 vs </a:t>
            </a: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实验值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2371725" y="1456934"/>
            <a:ext cx="2733675" cy="10572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4000" b="1" dirty="0">
                <a:solidFill>
                  <a:srgbClr val="1E4FA8"/>
                </a:solidFill>
                <a:latin typeface="Times New Roman"/>
                <a:ea typeface="微软雅黑"/>
              </a:rPr>
              <a:t>4.1 eV</a:t>
            </a:r>
            <a:endParaRPr sz="4000" dirty="0">
              <a:latin typeface="Times New Roman"/>
              <a:ea typeface="微软雅黑"/>
            </a:endParaRPr>
          </a:p>
        </p:txBody>
      </p:sp>
      <p:sp>
        <p:nvSpPr>
          <p:cNvPr id="8" name="文本框 7" descr="{&quot;isTemplate&quot;:true,&quot;type&quot;:&quot;text&quot;}"/>
          <p:cNvSpPr txBox="1"/>
          <p:nvPr/>
        </p:nvSpPr>
        <p:spPr>
          <a:xfrm>
            <a:off x="3067050" y="2263689"/>
            <a:ext cx="13525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>
                <a:solidFill>
                  <a:srgbClr val="4A5568"/>
                </a:solidFill>
                <a:latin typeface="Times New Roman"/>
                <a:ea typeface="微软雅黑"/>
              </a:rPr>
              <a:t>PBE </a:t>
            </a:r>
            <a:r>
              <a:rPr lang="zh-CN" sz="1500">
                <a:solidFill>
                  <a:srgbClr val="4A5568"/>
                </a:solidFill>
                <a:latin typeface="Times New Roman"/>
                <a:ea typeface="微软雅黑"/>
              </a:rPr>
              <a:t>泛函计算值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5486400" y="1501689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D9534F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5667375" y="1692189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Times New Roman"/>
                <a:ea typeface="微软雅黑"/>
              </a:rPr>
              <a:t>VS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1" name="文本框 10" descr="{&quot;isTemplate&quot;:true,&quot;type&quot;:&quot;text&quot;}"/>
          <p:cNvSpPr txBox="1"/>
          <p:nvPr/>
        </p:nvSpPr>
        <p:spPr>
          <a:xfrm>
            <a:off x="6553200" y="1456934"/>
            <a:ext cx="3276600" cy="10572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4000" b="1">
                <a:solidFill>
                  <a:srgbClr val="0E3F8C"/>
                </a:solidFill>
                <a:latin typeface="Times New Roman"/>
                <a:ea typeface="微软雅黑"/>
              </a:rPr>
              <a:t>5.47 eV</a:t>
            </a:r>
            <a:endParaRPr sz="4000">
              <a:latin typeface="Times New Roman"/>
              <a:ea typeface="微软雅黑"/>
            </a:endParaRPr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7715250" y="2263689"/>
            <a:ext cx="952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>
                <a:solidFill>
                  <a:srgbClr val="4A5568"/>
                </a:solidFill>
                <a:latin typeface="Times New Roman"/>
                <a:ea typeface="微软雅黑"/>
              </a:rPr>
              <a:t>实验测量值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381000" y="3092364"/>
            <a:ext cx="11430000" cy="485775"/>
          </a:xfrm>
          <a:prstGeom prst="roundRect">
            <a:avLst>
              <a:gd name="adj" fmla="val 15686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4210050" y="3206664"/>
            <a:ext cx="37719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E3F8C"/>
                </a:solidFill>
                <a:latin typeface="Times New Roman"/>
                <a:ea typeface="微软雅黑"/>
              </a:rPr>
              <a:t>互动追问：是计算错了，还是理论错了？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381000" y="3924692"/>
            <a:ext cx="6915150" cy="2009775"/>
          </a:xfrm>
          <a:prstGeom prst="roundRect">
            <a:avLst>
              <a:gd name="adj" fmla="val 4739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590550" y="4323240"/>
            <a:ext cx="6496050" cy="11715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70000"/>
              </a:lnSpc>
            </a:pPr>
            <a:r>
              <a:rPr lang="zh-CN" sz="1600" dirty="0">
                <a:solidFill>
                  <a:srgbClr val="FFFFFF"/>
                </a:solidFill>
                <a:latin typeface="Times New Roman"/>
                <a:ea typeface="微软雅黑"/>
              </a:rPr>
              <a:t>都没错——</a:t>
            </a:r>
            <a:r>
              <a:rPr lang="en-US" sz="1600" b="1" dirty="0">
                <a:solidFill>
                  <a:srgbClr val="FFC107"/>
                </a:solidFill>
                <a:latin typeface="Times New Roman"/>
                <a:ea typeface="微软雅黑"/>
              </a:rPr>
              <a:t>PBE </a:t>
            </a:r>
            <a:r>
              <a:rPr lang="zh-CN" sz="1600" b="1" dirty="0">
                <a:solidFill>
                  <a:srgbClr val="FFC107"/>
                </a:solidFill>
                <a:latin typeface="Times New Roman"/>
                <a:ea typeface="微软雅黑"/>
              </a:rPr>
              <a:t>泛函系统性低估带隙</a:t>
            </a:r>
            <a:r>
              <a:rPr lang="zh-CN" sz="1600" dirty="0">
                <a:solidFill>
                  <a:srgbClr val="FFFFFF"/>
                </a:solidFill>
                <a:latin typeface="Times New Roman"/>
                <a:ea typeface="微软雅黑"/>
              </a:rPr>
              <a:t>，是密度泛函理论的</a:t>
            </a:r>
            <a:r>
              <a:rPr lang="en-US" sz="1600" dirty="0">
                <a:solidFill>
                  <a:srgbClr val="FFFFFF"/>
                </a:solidFill>
                <a:latin typeface="Times New Roman"/>
                <a:ea typeface="微软雅黑"/>
              </a:rPr>
              <a:t>"</a:t>
            </a:r>
            <a:r>
              <a:rPr lang="zh-CN" sz="1600" dirty="0">
                <a:solidFill>
                  <a:srgbClr val="FFFFFF"/>
                </a:solidFill>
                <a:latin typeface="Times New Roman"/>
                <a:ea typeface="微软雅黑"/>
              </a:rPr>
              <a:t>通病</a:t>
            </a:r>
            <a:r>
              <a:rPr lang="en-US" sz="1600" dirty="0">
                <a:solidFill>
                  <a:srgbClr val="FFFFFF"/>
                </a:solidFill>
                <a:latin typeface="Times New Roman"/>
                <a:ea typeface="微软雅黑"/>
              </a:rPr>
              <a:t>"</a:t>
            </a:r>
            <a:r>
              <a:rPr lang="zh-CN" sz="1600" dirty="0">
                <a:solidFill>
                  <a:srgbClr val="FFFFFF"/>
                </a:solidFill>
                <a:latin typeface="Times New Roman"/>
                <a:ea typeface="微软雅黑"/>
              </a:rPr>
              <a:t>；换用</a:t>
            </a:r>
            <a:r>
              <a:rPr lang="en-US" sz="1600" dirty="0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en-US" sz="1600" b="1" dirty="0">
                <a:solidFill>
                  <a:srgbClr val="FFC107"/>
                </a:solidFill>
                <a:latin typeface="Times New Roman"/>
                <a:ea typeface="微软雅黑"/>
              </a:rPr>
              <a:t>HSE06 </a:t>
            </a:r>
            <a:r>
              <a:rPr lang="zh-CN" sz="1600" b="1" dirty="0">
                <a:solidFill>
                  <a:srgbClr val="FFC107"/>
                </a:solidFill>
                <a:latin typeface="Times New Roman"/>
                <a:ea typeface="微软雅黑"/>
              </a:rPr>
              <a:t>杂化泛函</a:t>
            </a:r>
            <a:r>
              <a:rPr lang="zh-CN" sz="1600" dirty="0">
                <a:solidFill>
                  <a:srgbClr val="FFFFFF"/>
                </a:solidFill>
                <a:latin typeface="Times New Roman"/>
                <a:ea typeface="微软雅黑"/>
              </a:rPr>
              <a:t>，带隙回到</a:t>
            </a:r>
            <a:r>
              <a:rPr lang="en-US" sz="1600" dirty="0">
                <a:solidFill>
                  <a:srgbClr val="FFFFFF"/>
                </a:solidFill>
                <a:latin typeface="Times New Roman"/>
                <a:ea typeface="微软雅黑"/>
              </a:rPr>
              <a:t> ≈5.5 eV</a:t>
            </a:r>
            <a:r>
              <a:rPr lang="zh-CN" sz="1600" dirty="0">
                <a:solidFill>
                  <a:srgbClr val="FFFFFF"/>
                </a:solidFill>
                <a:latin typeface="Times New Roman"/>
                <a:ea typeface="微软雅黑"/>
              </a:rPr>
              <a:t>，与实验吻合。结论：会算，更要会判——结果的可靠性取决于</a:t>
            </a:r>
            <a:r>
              <a:rPr lang="zh-CN" sz="1600" b="1" dirty="0">
                <a:solidFill>
                  <a:srgbClr val="FFFFFF"/>
                </a:solidFill>
                <a:latin typeface="Times New Roman"/>
                <a:ea typeface="微软雅黑"/>
              </a:rPr>
              <a:t>方法的选择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7486650" y="3918429"/>
            <a:ext cx="4324350" cy="2009775"/>
          </a:xfrm>
          <a:prstGeom prst="roundRect">
            <a:avLst>
              <a:gd name="adj" fmla="val 4739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7550000" y="5416954"/>
            <a:ext cx="4190000" cy="500000"/>
          </a:xfrm>
          <a:prstGeom prst="rect">
            <a:avLst/>
          </a:prstGeom>
        </p:spPr>
        <p:txBody>
          <a:bodyPr wrap="square" lIns="0" tIns="0" rIns="0" bIns="0"/>
          <a:lstStyle/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33404E"/>
                </a:solidFill>
                <a:latin typeface="Times New Roman"/>
                <a:ea typeface="微软雅黑"/>
              </a:rPr>
              <a:t>HSE06 </a:t>
            </a:r>
            <a:r>
              <a:rPr sz="1600" b="1" dirty="0" err="1">
                <a:solidFill>
                  <a:srgbClr val="33404E"/>
                </a:solidFill>
                <a:latin typeface="Times New Roman"/>
                <a:ea typeface="微软雅黑"/>
              </a:rPr>
              <a:t>能带：带隙</a:t>
            </a:r>
            <a:r>
              <a:rPr sz="1600" b="1" dirty="0">
                <a:solidFill>
                  <a:srgbClr val="33404E"/>
                </a:solidFill>
                <a:latin typeface="Times New Roman"/>
                <a:ea typeface="微软雅黑"/>
              </a:rPr>
              <a:t> 5.30 eV ≈ </a:t>
            </a:r>
            <a:r>
              <a:rPr sz="1600" b="1" dirty="0" err="1">
                <a:solidFill>
                  <a:srgbClr val="33404E"/>
                </a:solidFill>
                <a:latin typeface="Times New Roman"/>
                <a:ea typeface="微软雅黑"/>
              </a:rPr>
              <a:t>实验</a:t>
            </a:r>
            <a:r>
              <a:rPr sz="1600" b="1" dirty="0">
                <a:solidFill>
                  <a:srgbClr val="33404E"/>
                </a:solidFill>
                <a:latin typeface="Times New Roman"/>
                <a:ea typeface="微软雅黑"/>
              </a:rPr>
              <a:t> 5.47 eV</a:t>
            </a:r>
            <a:endParaRPr lang="en-US" altLang="zh-CN" sz="1600" b="1" dirty="0">
              <a:solidFill>
                <a:srgbClr val="33404E"/>
              </a:solidFill>
              <a:latin typeface="Times New Roman"/>
              <a:ea typeface="微软雅黑"/>
            </a:endParaRPr>
          </a:p>
          <a:p>
            <a:pPr algn="ctr">
              <a:lnSpc>
                <a:spcPct val="100000"/>
              </a:lnSpc>
            </a:pPr>
            <a:r>
              <a:rPr sz="1600" b="0" dirty="0" err="1">
                <a:solidFill>
                  <a:srgbClr val="33404E"/>
                </a:solidFill>
                <a:latin typeface="Times New Roman"/>
                <a:ea typeface="微软雅黑"/>
              </a:rPr>
              <a:t>计算耗时</a:t>
            </a:r>
            <a:r>
              <a:rPr lang="zh-CN" altLang="en-US" sz="1600" b="0" dirty="0">
                <a:solidFill>
                  <a:srgbClr val="33404E"/>
                </a:solidFill>
                <a:latin typeface="Times New Roman"/>
                <a:ea typeface="微软雅黑"/>
              </a:rPr>
              <a:t>：</a:t>
            </a:r>
            <a:r>
              <a:rPr sz="1600" b="0" dirty="0">
                <a:solidFill>
                  <a:srgbClr val="33404E"/>
                </a:solidFill>
                <a:latin typeface="Times New Roman"/>
                <a:ea typeface="微软雅黑"/>
              </a:rPr>
              <a:t>PBE 共 9 秒，HSE06 </a:t>
            </a:r>
            <a:r>
              <a:rPr lang="en-US" altLang="zh-CN" sz="1600" b="0" dirty="0">
                <a:solidFill>
                  <a:srgbClr val="33404E"/>
                </a:solidFill>
                <a:latin typeface="Times New Roman"/>
                <a:ea typeface="微软雅黑"/>
              </a:rPr>
              <a:t>870</a:t>
            </a:r>
            <a:r>
              <a:rPr lang="zh-CN" altLang="en-US" sz="1600" b="0" dirty="0">
                <a:solidFill>
                  <a:srgbClr val="33404E"/>
                </a:solidFill>
                <a:latin typeface="Times New Roman"/>
                <a:ea typeface="微软雅黑"/>
              </a:rPr>
              <a:t>秒</a:t>
            </a:r>
            <a:endParaRPr sz="1600" b="0" dirty="0">
              <a:solidFill>
                <a:srgbClr val="33404E"/>
              </a:solidFill>
              <a:latin typeface="Times New Roman"/>
              <a:ea typeface="微软雅黑"/>
            </a:endParaRPr>
          </a:p>
        </p:txBody>
      </p:sp>
      <p:sp>
        <p:nvSpPr>
          <p:cNvPr id="20" name="文本框 19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1" name="文本框 20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10 / 15</a:t>
            </a:r>
            <a:endParaRPr>
              <a:latin typeface="Times New Roman"/>
              <a:ea typeface="微软雅黑"/>
            </a:endParaRPr>
          </a:p>
        </p:txBody>
      </p:sp>
      <p:pic>
        <p:nvPicPr>
          <p:cNvPr id="22" name="dia_band_hse06" descr="dia_band_hse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425" y="3946954"/>
            <a:ext cx="1828800" cy="1417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四</a:t>
            </a:r>
            <a:r>
              <a:rPr lang="zh-CN" sz="2475" b="1" dirty="0">
                <a:solidFill>
                  <a:srgbClr val="0E3F8C"/>
                </a:solidFill>
                <a:latin typeface="Times New Roman"/>
                <a:ea typeface="微软雅黑"/>
              </a:rPr>
              <a:t>、</a:t>
            </a:r>
            <a:r>
              <a:rPr lang="zh-CN" altLang="en-US" sz="2475" b="1" dirty="0">
                <a:solidFill>
                  <a:srgbClr val="0E3F8C"/>
                </a:solidFill>
                <a:latin typeface="Times New Roman"/>
                <a:ea typeface="微软雅黑"/>
              </a:rPr>
              <a:t>根据计算结果，解释实验现象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5" name="文本框 24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12 / 15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01" name="形状"/>
          <p:cNvSpPr/>
          <p:nvPr/>
        </p:nvSpPr>
        <p:spPr>
          <a:xfrm>
            <a:off x="567720" y="1188000"/>
            <a:ext cx="5380560" cy="2889443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2286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02" name="文本"/>
          <p:cNvSpPr txBox="1"/>
          <p:nvPr/>
        </p:nvSpPr>
        <p:spPr>
          <a:xfrm>
            <a:off x="739440" y="1230229"/>
            <a:ext cx="5037120" cy="3579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0E3F8C"/>
                </a:solidFill>
                <a:latin typeface="Times New Roman"/>
                <a:ea typeface="微软雅黑"/>
              </a:rPr>
              <a:t>金刚石：E</a:t>
            </a:r>
            <a:r>
              <a:rPr lang="zh-CN" altLang="en-US" sz="1600" b="1" baseline="-25000" dirty="0">
                <a:solidFill>
                  <a:srgbClr val="0E3F8C"/>
                </a:solidFill>
                <a:latin typeface="Times New Roman"/>
                <a:ea typeface="微软雅黑"/>
              </a:rPr>
              <a:t>g</a:t>
            </a:r>
            <a:r>
              <a:rPr lang="zh-CN" altLang="en-US" sz="1600" b="1" dirty="0">
                <a:solidFill>
                  <a:srgbClr val="0E3F8C"/>
                </a:solidFill>
                <a:latin typeface="Times New Roman"/>
                <a:ea typeface="微软雅黑"/>
              </a:rPr>
              <a:t> = 5.47 eV</a:t>
            </a:r>
          </a:p>
        </p:txBody>
      </p:sp>
      <p:sp>
        <p:nvSpPr>
          <p:cNvPr id="110" name="文本"/>
          <p:cNvSpPr txBox="1"/>
          <p:nvPr/>
        </p:nvSpPr>
        <p:spPr>
          <a:xfrm>
            <a:off x="739440" y="3793327"/>
            <a:ext cx="503712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1F2937"/>
                </a:solidFill>
                <a:latin typeface="Times New Roman"/>
                <a:ea typeface="微软雅黑"/>
              </a:rPr>
              <a:t>可见光（1.6–3.1 eV）全透射 → 无色透明</a:t>
            </a:r>
          </a:p>
        </p:txBody>
      </p:sp>
      <p:sp>
        <p:nvSpPr>
          <p:cNvPr id="111" name="形状"/>
          <p:cNvSpPr/>
          <p:nvPr/>
        </p:nvSpPr>
        <p:spPr>
          <a:xfrm>
            <a:off x="6291720" y="1188000"/>
            <a:ext cx="5380560" cy="2889443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22860" cap="rnd">
            <a:solidFill>
              <a:srgbClr val="1F2937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12" name="文本"/>
          <p:cNvSpPr txBox="1"/>
          <p:nvPr/>
        </p:nvSpPr>
        <p:spPr>
          <a:xfrm>
            <a:off x="6463440" y="1230229"/>
            <a:ext cx="5037120" cy="3579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石墨：E</a:t>
            </a:r>
            <a:r>
              <a:rPr lang="zh-CN" altLang="en-US" sz="1600" b="1" baseline="-25000" dirty="0">
                <a:solidFill>
                  <a:srgbClr val="1F2937"/>
                </a:solidFill>
                <a:latin typeface="Times New Roman"/>
                <a:ea typeface="微软雅黑"/>
              </a:rPr>
              <a:t>g</a:t>
            </a: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 ≈ 0 </a:t>
            </a:r>
            <a:r>
              <a:rPr lang="en-US" altLang="zh-CN" sz="1600" b="1" dirty="0">
                <a:solidFill>
                  <a:srgbClr val="1F2937"/>
                </a:solidFill>
                <a:latin typeface="Times New Roman"/>
                <a:ea typeface="微软雅黑"/>
              </a:rPr>
              <a:t>eV</a:t>
            </a:r>
            <a:endParaRPr lang="zh-CN" altLang="en-US" sz="1600" b="1" dirty="0">
              <a:solidFill>
                <a:srgbClr val="1F2937"/>
              </a:solidFill>
              <a:latin typeface="Times New Roman"/>
              <a:ea typeface="微软雅黑"/>
            </a:endParaRPr>
          </a:p>
        </p:txBody>
      </p:sp>
      <p:sp>
        <p:nvSpPr>
          <p:cNvPr id="120" name="文本"/>
          <p:cNvSpPr txBox="1"/>
          <p:nvPr/>
        </p:nvSpPr>
        <p:spPr>
          <a:xfrm>
            <a:off x="6463440" y="3780801"/>
            <a:ext cx="503712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1F2937"/>
                </a:solidFill>
                <a:latin typeface="Times New Roman"/>
                <a:ea typeface="微软雅黑"/>
              </a:rPr>
              <a:t>可见光全吸收 → 乌黑；层间 π 电子 → 导电</a:t>
            </a:r>
          </a:p>
        </p:txBody>
      </p:sp>
      <p:sp>
        <p:nvSpPr>
          <p:cNvPr id="121" name="形状"/>
          <p:cNvSpPr/>
          <p:nvPr/>
        </p:nvSpPr>
        <p:spPr>
          <a:xfrm>
            <a:off x="567720" y="4226501"/>
            <a:ext cx="3480192" cy="1077808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1778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22" name="文本"/>
          <p:cNvSpPr txBox="1"/>
          <p:nvPr/>
        </p:nvSpPr>
        <p:spPr>
          <a:xfrm>
            <a:off x="819576" y="4431300"/>
            <a:ext cx="457920" cy="232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>
                <a:solidFill>
                  <a:srgbClr val="0E3F8C"/>
                </a:solidFill>
                <a:latin typeface="Times New Roman"/>
                <a:ea typeface="微软雅黑"/>
              </a:rPr>
              <a:t>①</a:t>
            </a:r>
          </a:p>
        </p:txBody>
      </p:sp>
      <p:sp>
        <p:nvSpPr>
          <p:cNvPr id="123" name="文本"/>
          <p:cNvSpPr txBox="1"/>
          <p:nvPr/>
        </p:nvSpPr>
        <p:spPr>
          <a:xfrm>
            <a:off x="1208808" y="4442925"/>
            <a:ext cx="2862000" cy="209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石墨为什么是黑的？</a:t>
            </a:r>
          </a:p>
        </p:txBody>
      </p:sp>
      <p:sp>
        <p:nvSpPr>
          <p:cNvPr id="124" name="文本"/>
          <p:cNvSpPr txBox="1"/>
          <p:nvPr/>
        </p:nvSpPr>
        <p:spPr>
          <a:xfrm>
            <a:off x="1183756" y="4874463"/>
            <a:ext cx="2747520" cy="1840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带隙为零 → 可见光全吸收</a:t>
            </a:r>
          </a:p>
        </p:txBody>
      </p:sp>
      <p:sp>
        <p:nvSpPr>
          <p:cNvPr id="125" name="形状"/>
          <p:cNvSpPr/>
          <p:nvPr/>
        </p:nvSpPr>
        <p:spPr>
          <a:xfrm>
            <a:off x="4391352" y="4226501"/>
            <a:ext cx="3480192" cy="1077808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1778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26" name="文本"/>
          <p:cNvSpPr txBox="1"/>
          <p:nvPr/>
        </p:nvSpPr>
        <p:spPr>
          <a:xfrm>
            <a:off x="4643208" y="4431300"/>
            <a:ext cx="457920" cy="232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>
                <a:solidFill>
                  <a:srgbClr val="0E3F8C"/>
                </a:solidFill>
                <a:latin typeface="Times New Roman"/>
                <a:ea typeface="微软雅黑"/>
              </a:rPr>
              <a:t>②</a:t>
            </a:r>
          </a:p>
        </p:txBody>
      </p:sp>
      <p:sp>
        <p:nvSpPr>
          <p:cNvPr id="127" name="文本"/>
          <p:cNvSpPr txBox="1"/>
          <p:nvPr/>
        </p:nvSpPr>
        <p:spPr>
          <a:xfrm>
            <a:off x="5032440" y="4442925"/>
            <a:ext cx="2862000" cy="209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>
                <a:solidFill>
                  <a:srgbClr val="1F2937"/>
                </a:solidFill>
                <a:latin typeface="Times New Roman"/>
                <a:ea typeface="微软雅黑"/>
              </a:rPr>
              <a:t>导电性为何差异巨大？</a:t>
            </a:r>
          </a:p>
        </p:txBody>
      </p:sp>
      <p:sp>
        <p:nvSpPr>
          <p:cNvPr id="128" name="文本"/>
          <p:cNvSpPr txBox="1"/>
          <p:nvPr/>
        </p:nvSpPr>
        <p:spPr>
          <a:xfrm>
            <a:off x="4975200" y="4892023"/>
            <a:ext cx="2747520" cy="1840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有无带隙 + 层间 π 电子</a:t>
            </a:r>
          </a:p>
        </p:txBody>
      </p:sp>
      <p:sp>
        <p:nvSpPr>
          <p:cNvPr id="129" name="形状"/>
          <p:cNvSpPr/>
          <p:nvPr/>
        </p:nvSpPr>
        <p:spPr>
          <a:xfrm>
            <a:off x="8214984" y="4226501"/>
            <a:ext cx="3480192" cy="1077808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17780" cap="rnd">
            <a:solidFill>
              <a:srgbClr val="0E3F8C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30" name="文本"/>
          <p:cNvSpPr txBox="1"/>
          <p:nvPr/>
        </p:nvSpPr>
        <p:spPr>
          <a:xfrm>
            <a:off x="8466840" y="4431300"/>
            <a:ext cx="457920" cy="232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0E3F8C"/>
                </a:solidFill>
                <a:latin typeface="Times New Roman"/>
                <a:ea typeface="微软雅黑"/>
              </a:rPr>
              <a:t>③</a:t>
            </a:r>
          </a:p>
        </p:txBody>
      </p:sp>
      <p:sp>
        <p:nvSpPr>
          <p:cNvPr id="131" name="文本"/>
          <p:cNvSpPr txBox="1"/>
          <p:nvPr/>
        </p:nvSpPr>
        <p:spPr>
          <a:xfrm>
            <a:off x="8856072" y="4442925"/>
            <a:ext cx="2862000" cy="2092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F2937"/>
                </a:solidFill>
                <a:latin typeface="Times New Roman"/>
                <a:ea typeface="微软雅黑"/>
              </a:rPr>
              <a:t>金刚石和石墨的引用大不相同？</a:t>
            </a:r>
          </a:p>
        </p:txBody>
      </p:sp>
      <p:sp>
        <p:nvSpPr>
          <p:cNvPr id="132" name="文本"/>
          <p:cNvSpPr txBox="1"/>
          <p:nvPr/>
        </p:nvSpPr>
        <p:spPr>
          <a:xfrm>
            <a:off x="8806305" y="4899858"/>
            <a:ext cx="2747520" cy="1840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6B7280"/>
                </a:solidFill>
                <a:latin typeface="Times New Roman"/>
                <a:ea typeface="微软雅黑"/>
              </a:rPr>
              <a:t>石墨电极，金刚石半导体</a:t>
            </a:r>
          </a:p>
        </p:txBody>
      </p:sp>
      <p:sp>
        <p:nvSpPr>
          <p:cNvPr id="133" name="形状"/>
          <p:cNvSpPr/>
          <p:nvPr/>
        </p:nvSpPr>
        <p:spPr>
          <a:xfrm>
            <a:off x="567720" y="5418970"/>
            <a:ext cx="11104560" cy="550370"/>
          </a:xfrm>
          <a:prstGeom prst="roundRect">
            <a:avLst>
              <a:gd name="adj" fmla="val 9000"/>
            </a:avLst>
          </a:prstGeom>
          <a:solidFill>
            <a:srgbClr val="EFF8F1"/>
          </a:solidFill>
          <a:ln w="19050" cap="rnd">
            <a:solidFill>
              <a:srgbClr val="1E7A46"/>
            </a:solidFill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34" name="文本"/>
          <p:cNvSpPr txBox="1"/>
          <p:nvPr/>
        </p:nvSpPr>
        <p:spPr>
          <a:xfrm>
            <a:off x="739440" y="5582749"/>
            <a:ext cx="10761120" cy="2228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sz="1600" b="1" dirty="0">
                <a:solidFill>
                  <a:srgbClr val="1E7A46"/>
                </a:solidFill>
                <a:latin typeface="Times New Roman"/>
                <a:ea typeface="微软雅黑"/>
              </a:rPr>
              <a:t>三个问题，一个方法 —— 能带思维；请带着它们进入材料计算物理的课程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6C8E31FB-834A-452D-9E38-E872D82022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54" y="1663157"/>
            <a:ext cx="2720080" cy="2114915"/>
          </a:xfrm>
          <a:prstGeom prst="rect">
            <a:avLst/>
          </a:prstGeom>
        </p:spPr>
      </p:pic>
      <p:pic>
        <p:nvPicPr>
          <p:cNvPr id="43" name="Picture 6" descr="C:\Users\Ling Miao\Desktop\2020-03-09_114251.jpg">
            <a:extLst>
              <a:ext uri="{FF2B5EF4-FFF2-40B4-BE49-F238E27FC236}">
                <a16:creationId xmlns:a16="http://schemas.microsoft.com/office/drawing/2014/main" id="{E21FB269-E75B-45F1-AFE4-5A49555BE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313" y="1576445"/>
            <a:ext cx="2450107" cy="222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object 4">
            <a:extLst>
              <a:ext uri="{FF2B5EF4-FFF2-40B4-BE49-F238E27FC236}">
                <a16:creationId xmlns:a16="http://schemas.microsoft.com/office/drawing/2014/main" id="{BFBB34FC-60FC-41DC-9CBC-67D981E46526}"/>
              </a:ext>
            </a:extLst>
          </p:cNvPr>
          <p:cNvSpPr/>
          <p:nvPr/>
        </p:nvSpPr>
        <p:spPr>
          <a:xfrm>
            <a:off x="605580" y="2247731"/>
            <a:ext cx="2112719" cy="10635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">
              <a:latin typeface="Times New Roman"/>
              <a:ea typeface="微软雅黑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2E7F56A1-F207-42F5-A2FF-DA2117AC9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6605" y="1994076"/>
            <a:ext cx="2565395" cy="1490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2" grpId="0"/>
      <p:bldP spid="123" grpId="0"/>
      <p:bldP spid="124" grpId="0"/>
      <p:bldP spid="125" grpId="0" animBg="1"/>
      <p:bldP spid="126" grpId="0"/>
      <p:bldP spid="127" grpId="0"/>
      <p:bldP spid="128" grpId="0"/>
      <p:bldP spid="129" grpId="0" animBg="1"/>
      <p:bldP spid="130" grpId="0"/>
      <p:bldP spid="131" grpId="0"/>
      <p:bldP spid="132" grpId="0"/>
      <p:bldP spid="133" grpId="0" animBg="1"/>
      <p:bldP spid="1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#FFFFFF', fontFamily:&quot;'Source Han Sans SC','Noto Sans SC','Microsoft YaHei',sans-serif&quot;}}&gt;&#10;  &lt;Box style={{height:52, background:'#0E3F8C', flexDirection:'row', alignItems:'center', justifyContent:'space-between', paddingLeft:40, paddingRight:40}}&gt;&#10;    &lt;Text style={{fontSize:15, color:'#FFFFFF'}}&gt;《材料计算物理》· 第七章 人工智能 &amp;amp; 材料研发&lt;/Text&gt;&#10;    &lt;Text style={{fontSize:15, color:'#B9CCEC'}}&gt;第 2 节 · 金刚石能带结构的计算&lt;/Text&gt;&#10;  &lt;/Box&gt;&#10;  &lt;Box style={{height:74, paddingLeft:40, justifyContent:'center'}}&gt;&#10;    &lt;Text style={{fontSize:33, fontWeight:'bold', color:'#0E3F8C'}}&gt;能带算出来，用在哪里？&lt;/Text&gt;&#10;  &lt;/Box&gt;&#10;  &lt;Box style={{height:524, paddingLeft:40, paddingRight:40, flexDirection:'row', gap:26}}&gt;&#10;    &lt;Box style={{flex:1.1, border:'1px solid #D6DCE5', borderRadius:10, background:'#F7F9FC', alignItems:'center', justifyContent:'center', padding:10}}&gt;&#10;      &lt;Image src=&quot;assets/press_cube.jpg&quot; style={{width:'100%', height:400, objectFit:'contain'}} /&gt;&#10;      &lt;Text style={{fontSize:15, color:'#8B97A8'}}&gt;国产六面顶大腔体压机——中国人造金刚石产业的&quot;母机&quot;&lt;/Text&gt;&#10;    &lt;/Box&gt;&#10;    &lt;Box style={{flex:1.3, flexDirection:'column', gap:13, justifyContent:'center'}}&gt;&#10;      &lt;Box style={{background:'#E8EFF8', borderRadius:8, padding:'12px 18px'}}&gt;&#10;        &lt;Text style={{fontSize:20, color:'#1A2230', lineHeight:1.6}}&gt;金刚石禁带 &lt;span style={{fontSize:26, fontWeight:'bold', color:'#1E4FA8'}}&gt;E&lt;span style={{fontSize:15}}&gt;g&lt;/span&gt; = 5.47 eV&lt;/span&gt;，约为硅（1.12 eV）的 &lt;span style={{fontSize:26, fontWeight:'bold', color:'#D9534F'}}&gt;4.9 倍&lt;/span&gt; → 耐高压、耐高温、抗辐照，&quot;&lt;span style={{fontWeight:'bold'}}&gt;终极半导体&lt;/span&gt;&quot;&lt;/Text&gt;&#10;      &lt;/Box&gt;&#10;      &lt;Box style={{flexDirection:'row', gap:12, alignItems:'flex-start'}}&gt;&#10;        &lt;Box style={{width:36, height:36, borderRadius:18, background:'#1E4FA8', alignItems:'center', justifyContent:'center'}}&gt;&lt;Text style={{fontSize:17, fontWeight:'bold', color:'#FFFFFF'}}&gt;1&lt;/Text&gt;&lt;/Box&gt;&#10;        &lt;Text style={{flex:1, fontSize:19, color:'#1A2230', lineHeight:1.55}}&gt;电网功率器件：新能源汽车、特高压输电的核心部件候选&lt;/Text&gt;&#10;      &lt;/Box&gt;&#10;      &lt;Box style={{flexDirection:'row', gap:12, alignItems:'flex-start'}}&gt;&#10;        &lt;Box style={{width:36, height:36, borderRadius:18, background:'#1E4FA8', alignItems:'center', justifyContent:'center'}}&gt;&lt;Text style={{fontSize:17, fontWeight:'bold', color:'#FFFFFF'}}&gt;2&lt;/Text&gt;&lt;/Box&gt;&#10;        &lt;Text style={{flex:1, fontSize:19, color:'#1A2230', lineHeight:1.55}}&gt;深紫外光源与探测：带宽宽 → 发光/探测直入&quot;深紫外盲区&quot;&lt;/Text&gt;&#10;      &lt;/Box&gt;&#10;      &lt;Box style={{flexDirection:'row', gap:12, alignItems:'flex-start'}}&gt;&#10;        &lt;Box style={{width:36, height:36, borderRadius:18, background:'#1E4FA8', alignItems:'center', justifyContent:'center'}}&gt;&lt;Text style={{fontSize:17, fontWeight:'bold', color:'#FFFFFF'}}&gt;3&lt;/Text&gt;&lt;/Box&gt;&#10;        &lt;Text style={{flex:1, fontSize:19, color:'#1A2230', lineHeight:1.55}}&gt;我国人造金刚石产量约占全球一半（河南）——原料领先，&lt;span style={{fontWeight:'bold', color:'#D9534F'}}&gt;高端器件仍在追赶&lt;/span&gt;&lt;/Text&gt;&#10;      &lt;/Box&gt;&#10;      &lt;Box style={{background:'#0E3F8C', borderRadius:8, padding:'12px 18px'}}&gt;&#10;        &lt;Text style={{fontSize:19, color:'#FFFFFF', lineHeight:1.55}}&gt;把能带计算用在&quot;卡脖子&quot;清单上——用你们所学，面向国家需求，设计属于这代人的&quot;&lt;span style={{fontWeight:'bold', color:'#FFC107'}}&gt;金刚石芯片&lt;/span&gt;&quot;&lt;/Text&gt;&#10;      &lt;/Box&gt;&#10;    &lt;/Box&gt;&#10;  &lt;/Box&gt;&#10;  &lt;Box style={{height:70, flexDirection:'row', justifyContent:'space-between', alignItems:'center', paddingLeft:40, paddingRight:40}}&gt;&#10;    &lt;Text style={{fontSize:14, color:'#8B97A8'}}&gt;新能源材料与器件专业 · 教学课件&lt;/Text&gt;&#10;    &lt;Text style={{fontSize:15, fontWeight:'bold', color:'#1E4FA8'}}&gt;13 / 15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能带算出来，用在哪里？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381000" y="1200150"/>
            <a:ext cx="5124450" cy="4991100"/>
          </a:xfrm>
          <a:prstGeom prst="roundRect">
            <a:avLst>
              <a:gd name="adj" fmla="val 1908"/>
            </a:avLst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9" name="文本框 8" descr="{&quot;isTemplate&quot;:true,&quot;type&quot;:&quot;text&quot;}"/>
          <p:cNvSpPr txBox="1"/>
          <p:nvPr/>
        </p:nvSpPr>
        <p:spPr>
          <a:xfrm>
            <a:off x="1039791" y="5509201"/>
            <a:ext cx="3581400" cy="535096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国产六面顶大腔体压机</a:t>
            </a:r>
            <a:endParaRPr lang="en-US" altLang="zh-CN" sz="1600" dirty="0">
              <a:solidFill>
                <a:srgbClr val="8B97A8"/>
              </a:solidFill>
              <a:latin typeface="Times New Roman"/>
              <a:ea typeface="微软雅黑"/>
            </a:endParaRPr>
          </a:p>
          <a:p>
            <a:pPr algn="ctr">
              <a:lnSpc>
                <a:spcPct val="100000"/>
              </a:lnSpc>
            </a:pP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中国人造金刚石产业的</a:t>
            </a:r>
            <a:r>
              <a:rPr lang="en-US" sz="1600" dirty="0">
                <a:solidFill>
                  <a:srgbClr val="8B97A8"/>
                </a:solidFill>
                <a:latin typeface="Times New Roman"/>
                <a:ea typeface="微软雅黑"/>
              </a:rPr>
              <a:t>"</a:t>
            </a:r>
            <a:r>
              <a:rPr lang="zh-CN" sz="1600" dirty="0">
                <a:solidFill>
                  <a:srgbClr val="8B97A8"/>
                </a:solidFill>
                <a:latin typeface="Times New Roman"/>
                <a:ea typeface="微软雅黑"/>
              </a:rPr>
              <a:t>母机</a:t>
            </a:r>
            <a:r>
              <a:rPr lang="en-US" sz="1600" dirty="0">
                <a:solidFill>
                  <a:srgbClr val="8B97A8"/>
                </a:solidFill>
                <a:latin typeface="Times New Roman"/>
                <a:ea typeface="微软雅黑"/>
              </a:rPr>
              <a:t>"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5753100" y="1236294"/>
            <a:ext cx="6057900" cy="1076325"/>
          </a:xfrm>
          <a:prstGeom prst="roundRect">
            <a:avLst>
              <a:gd name="adj" fmla="val 7080"/>
            </a:avLst>
          </a:prstGeom>
          <a:solidFill>
            <a:srgbClr val="E8EFF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1" name="文本框 10" descr="{&quot;isTemplate&quot;:true,&quot;type&quot;:&quot;text&quot;}"/>
          <p:cNvSpPr txBox="1"/>
          <p:nvPr/>
        </p:nvSpPr>
        <p:spPr>
          <a:xfrm>
            <a:off x="5924550" y="1350594"/>
            <a:ext cx="5715000" cy="847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500" dirty="0">
                <a:solidFill>
                  <a:srgbClr val="1A2230"/>
                </a:solidFill>
                <a:latin typeface="Times New Roman"/>
                <a:ea typeface="微软雅黑"/>
              </a:rPr>
              <a:t>金刚石禁带</a:t>
            </a:r>
            <a:r>
              <a:rPr lang="en-US" sz="1500" dirty="0">
                <a:solidFill>
                  <a:srgbClr val="1A2230"/>
                </a:solidFill>
                <a:latin typeface="Times New Roman"/>
                <a:ea typeface="微软雅黑"/>
              </a:rPr>
              <a:t> </a:t>
            </a:r>
            <a:r>
              <a:rPr lang="en-US" sz="1950" b="1" dirty="0" err="1">
                <a:solidFill>
                  <a:srgbClr val="1E4FA8"/>
                </a:solidFill>
                <a:latin typeface="Times New Roman"/>
                <a:ea typeface="微软雅黑"/>
              </a:rPr>
              <a:t>E</a:t>
            </a:r>
            <a:r>
              <a:rPr lang="en-US" sz="1125" b="1" dirty="0" err="1">
                <a:solidFill>
                  <a:srgbClr val="1E4FA8"/>
                </a:solidFill>
                <a:latin typeface="Times New Roman"/>
                <a:ea typeface="微软雅黑"/>
              </a:rPr>
              <a:t>g</a:t>
            </a:r>
            <a:r>
              <a:rPr lang="en-US" sz="1950" b="1" dirty="0">
                <a:solidFill>
                  <a:srgbClr val="1E4FA8"/>
                </a:solidFill>
                <a:latin typeface="Times New Roman"/>
                <a:ea typeface="微软雅黑"/>
              </a:rPr>
              <a:t> = 5.47 eV</a:t>
            </a:r>
            <a:r>
              <a:rPr lang="zh-CN" sz="1500" dirty="0">
                <a:solidFill>
                  <a:srgbClr val="1A2230"/>
                </a:solidFill>
                <a:latin typeface="Times New Roman"/>
                <a:ea typeface="微软雅黑"/>
              </a:rPr>
              <a:t>，约为硅（</a:t>
            </a:r>
            <a:r>
              <a:rPr lang="en-US" sz="1500" dirty="0">
                <a:solidFill>
                  <a:srgbClr val="1A2230"/>
                </a:solidFill>
                <a:latin typeface="Times New Roman"/>
                <a:ea typeface="微软雅黑"/>
              </a:rPr>
              <a:t>1.12 eV</a:t>
            </a:r>
            <a:r>
              <a:rPr lang="zh-CN" sz="1500" dirty="0">
                <a:solidFill>
                  <a:srgbClr val="1A2230"/>
                </a:solidFill>
                <a:latin typeface="Times New Roman"/>
                <a:ea typeface="微软雅黑"/>
              </a:rPr>
              <a:t>）的</a:t>
            </a:r>
            <a:r>
              <a:rPr lang="en-US" sz="1500" dirty="0">
                <a:solidFill>
                  <a:srgbClr val="1A2230"/>
                </a:solidFill>
                <a:latin typeface="Times New Roman"/>
                <a:ea typeface="微软雅黑"/>
              </a:rPr>
              <a:t> </a:t>
            </a:r>
            <a:r>
              <a:rPr lang="en-US" sz="1950" b="1" dirty="0">
                <a:solidFill>
                  <a:srgbClr val="D9534F"/>
                </a:solidFill>
                <a:latin typeface="Times New Roman"/>
                <a:ea typeface="微软雅黑"/>
              </a:rPr>
              <a:t>4.9 </a:t>
            </a:r>
            <a:r>
              <a:rPr lang="zh-CN" sz="1950" b="1" dirty="0">
                <a:solidFill>
                  <a:srgbClr val="D9534F"/>
                </a:solidFill>
                <a:latin typeface="Times New Roman"/>
                <a:ea typeface="微软雅黑"/>
              </a:rPr>
              <a:t>倍</a:t>
            </a:r>
            <a:r>
              <a:rPr lang="en-US" sz="1500" dirty="0">
                <a:solidFill>
                  <a:srgbClr val="1A2230"/>
                </a:solidFill>
                <a:latin typeface="Times New Roman"/>
                <a:ea typeface="微软雅黑"/>
              </a:rPr>
              <a:t> → </a:t>
            </a:r>
            <a:r>
              <a:rPr lang="zh-CN" sz="1500" dirty="0">
                <a:solidFill>
                  <a:srgbClr val="1A2230"/>
                </a:solidFill>
                <a:latin typeface="Times New Roman"/>
                <a:ea typeface="微软雅黑"/>
              </a:rPr>
              <a:t>耐高压、耐高温、抗辐照，</a:t>
            </a:r>
            <a:r>
              <a:rPr lang="en-US" sz="1500" dirty="0">
                <a:solidFill>
                  <a:srgbClr val="1A2230"/>
                </a:solidFill>
                <a:latin typeface="Times New Roman"/>
                <a:ea typeface="微软雅黑"/>
              </a:rPr>
              <a:t>"</a:t>
            </a:r>
            <a:r>
              <a:rPr lang="zh-CN" sz="1500" b="1" dirty="0">
                <a:solidFill>
                  <a:srgbClr val="1A2230"/>
                </a:solidFill>
                <a:latin typeface="Times New Roman"/>
                <a:ea typeface="微软雅黑"/>
              </a:rPr>
              <a:t>终极半导体</a:t>
            </a:r>
            <a:r>
              <a:rPr lang="en-US" sz="1500" dirty="0">
                <a:solidFill>
                  <a:srgbClr val="1A2230"/>
                </a:solidFill>
                <a:latin typeface="Times New Roman"/>
                <a:ea typeface="微软雅黑"/>
              </a:rPr>
              <a:t>"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5753100" y="269322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3" name="文本框 12" descr="{&quot;isTemplate&quot;:true,&quot;type&quot;:&quot;text&quot;}"/>
          <p:cNvSpPr txBox="1"/>
          <p:nvPr/>
        </p:nvSpPr>
        <p:spPr>
          <a:xfrm>
            <a:off x="5876925" y="2750638"/>
            <a:ext cx="104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Times New Roman"/>
                <a:ea typeface="微软雅黑"/>
              </a:rPr>
              <a:t>1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6210300" y="2674438"/>
            <a:ext cx="56007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电网功率器件：新能源汽车、特高压输电的核心部件候选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5753100" y="3360368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5876925" y="3424042"/>
            <a:ext cx="104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00" b="1">
                <a:solidFill>
                  <a:srgbClr val="FFFFFF"/>
                </a:solidFill>
                <a:latin typeface="Times New Roman"/>
                <a:ea typeface="微软雅黑"/>
              </a:rPr>
              <a:t>2</a:t>
            </a:r>
            <a:endParaRPr sz="1600">
              <a:latin typeface="Times New Roman"/>
              <a:ea typeface="微软雅黑"/>
            </a:endParaRPr>
          </a:p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6210300" y="3297738"/>
            <a:ext cx="56007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深紫外光源与探测：带宽宽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 → </a:t>
            </a: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发光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/</a:t>
            </a: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探测直入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"</a:t>
            </a: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深紫外盲区</a:t>
            </a:r>
            <a:r>
              <a:rPr lang="en-US" sz="1600" dirty="0">
                <a:solidFill>
                  <a:srgbClr val="1A2230"/>
                </a:solidFill>
                <a:latin typeface="Times New Roman"/>
                <a:ea typeface="微软雅黑"/>
              </a:rPr>
              <a:t>"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5753100" y="3927301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1E4FA8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9" name="文本框 18" descr="{&quot;isTemplate&quot;:true,&quot;type&quot;:&quot;text&quot;}"/>
          <p:cNvSpPr txBox="1"/>
          <p:nvPr/>
        </p:nvSpPr>
        <p:spPr>
          <a:xfrm>
            <a:off x="5876925" y="3990975"/>
            <a:ext cx="104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Times New Roman"/>
                <a:ea typeface="微软雅黑"/>
              </a:rPr>
              <a:t>3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20" name="文本框 19" descr="{&quot;isTemplate&quot;:true,&quot;type&quot;:&quot;text&quot;}"/>
          <p:cNvSpPr txBox="1"/>
          <p:nvPr/>
        </p:nvSpPr>
        <p:spPr>
          <a:xfrm>
            <a:off x="6210300" y="3908512"/>
            <a:ext cx="5600700" cy="676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55000"/>
              </a:lnSpc>
            </a:pPr>
            <a:r>
              <a:rPr lang="zh-CN" sz="1600" dirty="0">
                <a:solidFill>
                  <a:srgbClr val="1A2230"/>
                </a:solidFill>
                <a:latin typeface="Times New Roman"/>
                <a:ea typeface="微软雅黑"/>
              </a:rPr>
              <a:t>我国人造金刚石产量约占全球一半（河南）——原料领先，</a:t>
            </a:r>
            <a:r>
              <a:rPr lang="zh-CN" sz="1600" b="1" dirty="0">
                <a:solidFill>
                  <a:srgbClr val="D9534F"/>
                </a:solidFill>
                <a:latin typeface="Times New Roman"/>
                <a:ea typeface="微软雅黑"/>
              </a:rPr>
              <a:t>高端器件仍在追赶</a:t>
            </a:r>
            <a:endParaRPr sz="1600" dirty="0">
              <a:latin typeface="Times New Roman"/>
              <a:ea typeface="微软雅黑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5753100" y="4915291"/>
            <a:ext cx="6057900" cy="904875"/>
          </a:xfrm>
          <a:prstGeom prst="roundRect">
            <a:avLst>
              <a:gd name="adj" fmla="val 8421"/>
            </a:avLst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5924550" y="5029591"/>
            <a:ext cx="5715000" cy="6762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425" dirty="0">
                <a:solidFill>
                  <a:srgbClr val="FFFFFF"/>
                </a:solidFill>
                <a:latin typeface="Times New Roman"/>
                <a:ea typeface="微软雅黑"/>
              </a:rPr>
              <a:t>把能带计算用在</a:t>
            </a:r>
            <a:r>
              <a:rPr lang="en-US" sz="1425" dirty="0">
                <a:solidFill>
                  <a:srgbClr val="FFFFFF"/>
                </a:solidFill>
                <a:latin typeface="Times New Roman"/>
                <a:ea typeface="微软雅黑"/>
              </a:rPr>
              <a:t>“</a:t>
            </a:r>
            <a:r>
              <a:rPr lang="zh-CN" sz="1425" dirty="0">
                <a:solidFill>
                  <a:srgbClr val="FFFFFF"/>
                </a:solidFill>
                <a:latin typeface="Times New Roman"/>
                <a:ea typeface="微软雅黑"/>
              </a:rPr>
              <a:t>卡脖子</a:t>
            </a:r>
            <a:r>
              <a:rPr lang="en-US" sz="1425" dirty="0">
                <a:solidFill>
                  <a:srgbClr val="FFFFFF"/>
                </a:solidFill>
                <a:latin typeface="Times New Roman"/>
                <a:ea typeface="微软雅黑"/>
              </a:rPr>
              <a:t>”</a:t>
            </a:r>
            <a:r>
              <a:rPr lang="zh-CN" sz="1425" dirty="0">
                <a:solidFill>
                  <a:srgbClr val="FFFFFF"/>
                </a:solidFill>
                <a:latin typeface="Times New Roman"/>
                <a:ea typeface="微软雅黑"/>
              </a:rPr>
              <a:t>清单上——用你们所学，面向国家需求，设计属于这代人的</a:t>
            </a:r>
            <a:r>
              <a:rPr lang="zh-CN" altLang="en-US" sz="1425" dirty="0">
                <a:solidFill>
                  <a:srgbClr val="FFFFFF"/>
                </a:solidFill>
                <a:latin typeface="Times New Roman"/>
                <a:ea typeface="微软雅黑"/>
              </a:rPr>
              <a:t>“</a:t>
            </a:r>
            <a:r>
              <a:rPr lang="zh-CN" altLang="zh-CN" sz="1425" b="1" dirty="0">
                <a:solidFill>
                  <a:srgbClr val="FFC107"/>
                </a:solidFill>
                <a:ea typeface="微软雅黑"/>
              </a:rPr>
              <a:t>金刚石芯片</a:t>
            </a:r>
            <a:r>
              <a:rPr lang="zh-CN" altLang="en-US" sz="1425" dirty="0">
                <a:solidFill>
                  <a:srgbClr val="FFFFFF"/>
                </a:solidFill>
                <a:latin typeface="Times New Roman"/>
                <a:ea typeface="微软雅黑"/>
              </a:rPr>
              <a:t>”</a:t>
            </a:r>
            <a:endParaRPr dirty="0">
              <a:latin typeface="Times New Roman"/>
              <a:ea typeface="微软雅黑"/>
            </a:endParaRPr>
          </a:p>
        </p:txBody>
      </p:sp>
      <p:sp>
        <p:nvSpPr>
          <p:cNvPr id="23" name="文本框 22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13 / 15</a:t>
            </a:r>
            <a:endParaRPr>
              <a:latin typeface="Times New Roman"/>
              <a:ea typeface="微软雅黑"/>
            </a:endParaRPr>
          </a:p>
        </p:txBody>
      </p:sp>
      <p:pic>
        <p:nvPicPr>
          <p:cNvPr id="25" name="内容占位符 3">
            <a:extLst>
              <a:ext uri="{FF2B5EF4-FFF2-40B4-BE49-F238E27FC236}">
                <a16:creationId xmlns:a16="http://schemas.microsoft.com/office/drawing/2014/main" id="{97352B8B-E846-4BD6-8B32-C93B5731A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0" y="1513105"/>
            <a:ext cx="4106603" cy="38546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101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第二章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密度泛函理论基础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02" name="文本框 4" descr="{&quot;isTemplate&quot;:true,&quot;type&quot;:&quot;text&quot;}"/>
          <p:cNvSpPr txBox="1"/>
          <p:nvPr/>
        </p:nvSpPr>
        <p:spPr>
          <a:xfrm>
            <a:off x="9782175" y="161925"/>
            <a:ext cx="20288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4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CO</a:t>
            </a:r>
            <a:r>
              <a:rPr lang="en-US" sz="1125" baseline="-25000">
                <a:solidFill>
                  <a:srgbClr val="B9CCEC"/>
                </a:solidFill>
                <a:latin typeface="Times New Roman"/>
                <a:ea typeface="微软雅黑"/>
              </a:rPr>
              <a:t>2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分子的结构与成键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03" name="文本框 5" descr="{&quot;isTemplate&quot;:true,&quot;type&quot;:&quot;text&quot;}"/>
          <p:cNvSpPr txBox="1"/>
          <p:nvPr/>
        </p:nvSpPr>
        <p:spPr>
          <a:xfrm>
            <a:off x="575153" y="687150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l"/>
            <a:r>
              <a:rPr lang="zh-CN" sz="2400" b="1" dirty="0">
                <a:latin typeface="Times New Roman"/>
                <a:ea typeface="微软雅黑"/>
              </a:rPr>
              <a:t>教学资源</a:t>
            </a:r>
            <a:endParaRPr/>
          </a:p>
        </p:txBody>
      </p:sp>
      <p:sp>
        <p:nvSpPr>
          <p:cNvPr id="104" name="文本框 22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Source Han Sans SC"/>
                <a:ea typeface="Source Han Sans SC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8B97A8"/>
                </a:solidFill>
                <a:latin typeface="Source Han Sans SC"/>
                <a:ea typeface="Source Han Sans SC"/>
              </a:rPr>
              <a:t>教学课件</a:t>
            </a:r>
            <a:endParaRPr/>
          </a:p>
        </p:txBody>
      </p:sp>
      <p:sp>
        <p:nvSpPr>
          <p:cNvPr id="105" name="文本框 23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Source Han Sans SC"/>
                <a:ea typeface="Source Han Sans SC"/>
              </a:rPr>
              <a:t>14 / 16</a:t>
            </a:r>
            <a:endParaRPr/>
          </a:p>
        </p:txBody>
      </p:sp>
      <p:sp>
        <p:nvSpPr>
          <p:cNvPr id="106" name="resources"/>
          <p:cNvSpPr txBox="1"/>
          <p:nvPr/>
        </p:nvSpPr>
        <p:spPr>
          <a:xfrm>
            <a:off x="504000" y="1260000"/>
            <a:ext cx="11232000" cy="4896000"/>
          </a:xfrm>
          <a:prstGeom prst="rect">
            <a:avLst/>
          </a:prstGeom>
          <a:noFill/>
          <a:ln>
            <a:noFill/>
          </a:ln>
        </p:spPr>
        <p:txBody>
          <a:bodyPr wrap="square" lIns="72000" tIns="36000" rIns="72000" bIns="36000" anchor="t"/>
          <a:lstStyle/>
          <a:p>
            <a:pPr algn="just">
              <a:lnSpc>
                <a:spcPct val="108000"/>
              </a:lnSpc>
              <a:spcAft>
                <a:spcPts val="1200"/>
              </a:spcAft>
            </a:pPr>
            <a:r>
              <a:rPr lang="zh-CN" altLang="en-US" sz="2000" b="1" dirty="0">
                <a:solidFill>
                  <a:srgbClr val="0E3F8C"/>
                </a:solidFill>
                <a:latin typeface="Microsoft YaHei"/>
                <a:ea typeface="Microsoft YaHei"/>
              </a:rPr>
              <a:t>1、准晶态金刚石：</a:t>
            </a:r>
            <a:r>
              <a:rPr lang="zh-CN" altLang="en-US" sz="2000" b="0" dirty="0">
                <a:solidFill>
                  <a:srgbClr val="1F2937"/>
                </a:solidFill>
                <a:latin typeface="+mj-lt"/>
                <a:ea typeface="Microsoft YaHei"/>
              </a:rPr>
              <a:t>Synthesis of paracrystalline diamond. Nature, 2021, 599: 605–610.（C</a:t>
            </a:r>
            <a:r>
              <a:rPr lang="zh-CN" altLang="en-US" sz="2000" b="0" baseline="-25000" dirty="0">
                <a:solidFill>
                  <a:srgbClr val="1F2937"/>
                </a:solidFill>
                <a:latin typeface="+mj-lt"/>
                <a:ea typeface="Microsoft YaHei"/>
              </a:rPr>
              <a:t>60</a:t>
            </a:r>
            <a:r>
              <a:rPr lang="zh-CN" altLang="en-US" sz="2000" b="0" dirty="0">
                <a:solidFill>
                  <a:srgbClr val="1F2937"/>
                </a:solidFill>
                <a:latin typeface="+mj-lt"/>
                <a:ea typeface="Microsoft YaHei"/>
              </a:rPr>
              <a:t> </a:t>
            </a:r>
            <a:r>
              <a:rPr lang="zh-CN" altLang="en-US" sz="2000" b="0" dirty="0">
                <a:solidFill>
                  <a:srgbClr val="1F2937"/>
                </a:solidFill>
                <a:latin typeface="Microsoft YaHei"/>
                <a:ea typeface="Microsoft YaHei"/>
              </a:rPr>
              <a:t>高温高压合成，分子动力学模拟立功）</a:t>
            </a:r>
            <a:endParaRPr dirty="0"/>
          </a:p>
          <a:p>
            <a:pPr marL="0" indent="0" algn="just">
              <a:lnSpc>
                <a:spcPct val="108000"/>
              </a:lnSpc>
              <a:spcAft>
                <a:spcPts val="1200"/>
              </a:spcAft>
              <a:buNone/>
            </a:pPr>
            <a:r>
              <a:rPr lang="zh-CN" altLang="en-US" sz="2000" b="1" dirty="0">
                <a:solidFill>
                  <a:srgbClr val="0E3F8C"/>
                </a:solidFill>
                <a:latin typeface="Microsoft YaHei"/>
                <a:ea typeface="Microsoft YaHei"/>
              </a:rPr>
              <a:t>2、六方金刚石：</a:t>
            </a:r>
            <a:r>
              <a:rPr lang="zh-CN" altLang="en-US" sz="2000" b="0" dirty="0">
                <a:solidFill>
                  <a:srgbClr val="1F2937"/>
                </a:solidFill>
                <a:latin typeface="+mj-lt"/>
                <a:ea typeface="Microsoft YaHei"/>
              </a:rPr>
              <a:t>General approach for synthesizing hexagonal diamond by heating post-graphite phases. Nat. Mater., 2025.</a:t>
            </a:r>
            <a:r>
              <a:rPr lang="zh-CN" altLang="en-US" sz="2000" b="0" dirty="0">
                <a:solidFill>
                  <a:srgbClr val="1F2937"/>
                </a:solidFill>
                <a:latin typeface="Microsoft YaHei"/>
                <a:ea typeface="Microsoft YaHei"/>
              </a:rPr>
              <a:t>（首次合成高纯六方金刚石块材，硬度 155 GPa）</a:t>
            </a:r>
            <a:endParaRPr dirty="0"/>
          </a:p>
          <a:p>
            <a:pPr marL="0" indent="0" algn="just">
              <a:lnSpc>
                <a:spcPct val="108000"/>
              </a:lnSpc>
              <a:spcAft>
                <a:spcPts val="1200"/>
              </a:spcAft>
              <a:buNone/>
            </a:pPr>
            <a:r>
              <a:rPr lang="zh-CN" altLang="en-US" sz="2000" b="1" dirty="0">
                <a:solidFill>
                  <a:srgbClr val="0E3F8C"/>
                </a:solidFill>
                <a:latin typeface="Microsoft YaHei"/>
                <a:ea typeface="Microsoft YaHei"/>
              </a:rPr>
              <a:t>3、n 型金刚石：</a:t>
            </a:r>
            <a:r>
              <a:rPr lang="zh-CN" altLang="en-US" sz="2000" b="0" dirty="0">
                <a:solidFill>
                  <a:srgbClr val="1F2937"/>
                </a:solidFill>
                <a:latin typeface="+mj-lt"/>
                <a:ea typeface="Microsoft YaHei"/>
              </a:rPr>
              <a:t>High-temperature and high-electron mobility MOSFETs based on n-type diamond. Adv. Sci., 2024, 11: 2306013.</a:t>
            </a:r>
            <a:r>
              <a:rPr lang="zh-CN" altLang="en-US" sz="2000" b="0" dirty="0">
                <a:solidFill>
                  <a:srgbClr val="1F2937"/>
                </a:solidFill>
                <a:latin typeface="Microsoft YaHei"/>
                <a:ea typeface="Microsoft YaHei"/>
              </a:rPr>
              <a:t>（世界首个 n 沟道金刚石 </a:t>
            </a:r>
            <a:r>
              <a:rPr lang="zh-CN" altLang="en-US" sz="2000" b="0" dirty="0">
                <a:solidFill>
                  <a:srgbClr val="1F2937"/>
                </a:solidFill>
                <a:latin typeface="+mj-lt"/>
                <a:ea typeface="Microsoft YaHei"/>
              </a:rPr>
              <a:t>MOSFET</a:t>
            </a:r>
            <a:r>
              <a:rPr lang="zh-CN" altLang="en-US" sz="2000" b="0" dirty="0">
                <a:solidFill>
                  <a:srgbClr val="1F2937"/>
                </a:solidFill>
                <a:latin typeface="Microsoft YaHei"/>
                <a:ea typeface="Microsoft YaHei"/>
              </a:rPr>
              <a:t>）</a:t>
            </a:r>
            <a:endParaRPr dirty="0"/>
          </a:p>
          <a:p>
            <a:pPr marL="0" indent="0" algn="just">
              <a:lnSpc>
                <a:spcPct val="108000"/>
              </a:lnSpc>
              <a:spcAft>
                <a:spcPts val="1200"/>
              </a:spcAft>
              <a:buNone/>
            </a:pPr>
            <a:r>
              <a:rPr lang="zh-CN" altLang="en-US" sz="2000" b="1" dirty="0">
                <a:solidFill>
                  <a:srgbClr val="0E3F8C"/>
                </a:solidFill>
                <a:latin typeface="Microsoft YaHei"/>
                <a:ea typeface="Microsoft YaHei"/>
              </a:rPr>
              <a:t>4、国家政策：</a:t>
            </a:r>
            <a:r>
              <a:rPr lang="zh-CN" altLang="en-US" sz="2000" b="0" dirty="0">
                <a:solidFill>
                  <a:srgbClr val="1F2937"/>
                </a:solidFill>
                <a:latin typeface="Microsoft YaHei"/>
                <a:ea typeface="Microsoft YaHei"/>
              </a:rPr>
              <a:t>工信部等七部门《关于推动未来产业创新发展的实施意见》（2024 年 1 月）——前瞻布局未来材料与先进半导体</a:t>
            </a:r>
            <a:endParaRPr dirty="0"/>
          </a:p>
          <a:p>
            <a:pPr marL="0" indent="0" algn="just">
              <a:lnSpc>
                <a:spcPct val="108000"/>
              </a:lnSpc>
              <a:spcAft>
                <a:spcPts val="1200"/>
              </a:spcAft>
              <a:buNone/>
            </a:pPr>
            <a:r>
              <a:rPr lang="zh-CN" altLang="en-US" sz="2000" b="1" dirty="0">
                <a:solidFill>
                  <a:srgbClr val="0E3F8C"/>
                </a:solidFill>
                <a:latin typeface="Microsoft YaHei"/>
                <a:ea typeface="Microsoft YaHei"/>
              </a:rPr>
              <a:t>5、国家政策：</a:t>
            </a:r>
            <a:r>
              <a:rPr lang="zh-CN" altLang="en-US" sz="2000" b="0" dirty="0">
                <a:solidFill>
                  <a:srgbClr val="1F2937"/>
                </a:solidFill>
                <a:latin typeface="Microsoft YaHei"/>
                <a:ea typeface="Microsoft YaHei"/>
              </a:rPr>
              <a:t>商务部、海关总署《关于加强相关两用物项对美国出口管制的公告》（2024 年 12 月）——超硬材料原则上不予许可对美出口</a:t>
            </a:r>
            <a:endParaRPr dirty="0"/>
          </a:p>
          <a:p>
            <a:pPr marL="0" indent="0" algn="just">
              <a:lnSpc>
                <a:spcPct val="108000"/>
              </a:lnSpc>
              <a:spcAft>
                <a:spcPts val="1200"/>
              </a:spcAft>
              <a:buNone/>
            </a:pPr>
            <a:r>
              <a:rPr lang="zh-CN" altLang="en-US" sz="2000" b="1" dirty="0">
                <a:solidFill>
                  <a:srgbClr val="0E3F8C"/>
                </a:solidFill>
                <a:latin typeface="Microsoft YaHei"/>
                <a:ea typeface="Microsoft YaHei"/>
              </a:rPr>
              <a:t>6、地方政策与延伸：</a:t>
            </a:r>
            <a:r>
              <a:rPr lang="zh-CN" altLang="en-US" sz="2000" b="0" dirty="0">
                <a:solidFill>
                  <a:srgbClr val="1F2937"/>
                </a:solidFill>
                <a:latin typeface="Microsoft YaHei"/>
                <a:ea typeface="Microsoft YaHei"/>
              </a:rPr>
              <a:t>山东省《新材料产业科技创新行动计划（2025—2027 年）》——攻克超宽禁带金刚石单晶及器件技术（2024.12）；省标志性产业链实施方案——金刚石单晶产业化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95300"/>
          </a:xfrm>
          <a:prstGeom prst="rect">
            <a:avLst/>
          </a:prstGeom>
          <a:solidFill>
            <a:srgbClr val="0E3F8C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381000" y="161925"/>
            <a:ext cx="3048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125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125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9801225" y="161925"/>
            <a:ext cx="2009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第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2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节</a:t>
            </a:r>
            <a:r>
              <a:rPr lang="en-US" sz="1125">
                <a:solidFill>
                  <a:srgbClr val="B9CCEC"/>
                </a:solidFill>
                <a:latin typeface="Times New Roman"/>
                <a:ea typeface="微软雅黑"/>
              </a:rPr>
              <a:t> · </a:t>
            </a:r>
            <a:r>
              <a:rPr lang="zh-CN" sz="1125">
                <a:solidFill>
                  <a:srgbClr val="B9CCEC"/>
                </a:solidFill>
                <a:latin typeface="Times New Roman"/>
                <a:ea typeface="微软雅黑"/>
              </a:rPr>
              <a:t>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381000" y="657225"/>
            <a:ext cx="118110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475" b="1">
                <a:solidFill>
                  <a:srgbClr val="0E3F8C"/>
                </a:solidFill>
                <a:latin typeface="Times New Roman"/>
                <a:ea typeface="微软雅黑"/>
              </a:rPr>
              <a:t>知识盘点：四问四答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29" name="文本框 28" descr="{&quot;isTemplate&quot;:true,&quot;type&quot;:&quot;text&quot;}"/>
          <p:cNvSpPr txBox="1"/>
          <p:nvPr/>
        </p:nvSpPr>
        <p:spPr>
          <a:xfrm>
            <a:off x="381000" y="6448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新能源材料与器件专业</a:t>
            </a:r>
            <a:r>
              <a:rPr lang="en-US" sz="1050">
                <a:solidFill>
                  <a:srgbClr val="8B97A8"/>
                </a:solidFill>
                <a:latin typeface="Times New Roman"/>
                <a:ea typeface="微软雅黑"/>
              </a:rPr>
              <a:t> · </a:t>
            </a:r>
            <a:r>
              <a:rPr lang="zh-CN" sz="1050">
                <a:solidFill>
                  <a:srgbClr val="8B97A8"/>
                </a:solidFill>
                <a:latin typeface="Times New Roman"/>
                <a:ea typeface="微软雅黑"/>
              </a:rPr>
              <a:t>教学课件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30" name="文本框 29" descr="{&quot;isTemplate&quot;:true,&quot;type&quot;:&quot;text&quot;}"/>
          <p:cNvSpPr txBox="1"/>
          <p:nvPr/>
        </p:nvSpPr>
        <p:spPr>
          <a:xfrm>
            <a:off x="11296650" y="64389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4FA8"/>
                </a:solidFill>
                <a:latin typeface="Times New Roman"/>
                <a:ea typeface="微软雅黑"/>
              </a:rPr>
              <a:t>14 / 15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101" name="形状"/>
          <p:cNvSpPr/>
          <p:nvPr/>
        </p:nvSpPr>
        <p:spPr>
          <a:xfrm>
            <a:off x="567720" y="1474651"/>
            <a:ext cx="11104560" cy="75675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7780" cap="rnd">
            <a:solidFill>
              <a:srgbClr val="C9D6EA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02" name="形状"/>
          <p:cNvSpPr/>
          <p:nvPr/>
        </p:nvSpPr>
        <p:spPr>
          <a:xfrm>
            <a:off x="762336" y="1623710"/>
            <a:ext cx="503712" cy="412778"/>
          </a:xfrm>
          <a:prstGeom prst="roundRect">
            <a:avLst>
              <a:gd name="adj" fmla="val 15000"/>
            </a:avLst>
          </a:prstGeom>
          <a:solidFill>
            <a:srgbClr val="0E3F8C"/>
          </a:solidFill>
          <a:ln>
            <a:noFill/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03" name="文本"/>
          <p:cNvSpPr txBox="1"/>
          <p:nvPr/>
        </p:nvSpPr>
        <p:spPr>
          <a:xfrm>
            <a:off x="785232" y="1728379"/>
            <a:ext cx="45792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b="1">
                <a:solidFill>
                  <a:srgbClr val="FFFFFF"/>
                </a:solidFill>
                <a:latin typeface="Times New Roman"/>
                <a:ea typeface="微软雅黑"/>
              </a:rPr>
              <a:t>①</a:t>
            </a:r>
          </a:p>
        </p:txBody>
      </p:sp>
      <p:sp>
        <p:nvSpPr>
          <p:cNvPr id="104" name="文本"/>
          <p:cNvSpPr txBox="1"/>
          <p:nvPr/>
        </p:nvSpPr>
        <p:spPr>
          <a:xfrm>
            <a:off x="1472112" y="1718692"/>
            <a:ext cx="3892320" cy="2228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b="1">
                <a:solidFill>
                  <a:srgbClr val="0E3F8C"/>
                </a:solidFill>
                <a:latin typeface="Times New Roman"/>
                <a:ea typeface="微软雅黑"/>
              </a:rPr>
              <a:t>同为碳，为何天差地别？</a:t>
            </a:r>
          </a:p>
        </p:txBody>
      </p:sp>
      <p:sp>
        <p:nvSpPr>
          <p:cNvPr id="105" name="文本"/>
          <p:cNvSpPr txBox="1"/>
          <p:nvPr/>
        </p:nvSpPr>
        <p:spPr>
          <a:xfrm>
            <a:off x="5662080" y="1728379"/>
            <a:ext cx="583848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>
                <a:solidFill>
                  <a:srgbClr val="1F2937"/>
                </a:solidFill>
                <a:latin typeface="Times New Roman"/>
                <a:ea typeface="微软雅黑"/>
              </a:rPr>
              <a:t>能带结构不同 —— 宏观性质是电子结构的"投影"</a:t>
            </a:r>
          </a:p>
        </p:txBody>
      </p:sp>
      <p:sp>
        <p:nvSpPr>
          <p:cNvPr id="106" name="形状"/>
          <p:cNvSpPr/>
          <p:nvPr/>
        </p:nvSpPr>
        <p:spPr>
          <a:xfrm>
            <a:off x="567720" y="2369002"/>
            <a:ext cx="11104560" cy="75675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7780" cap="rnd">
            <a:solidFill>
              <a:srgbClr val="C9D6EA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07" name="形状"/>
          <p:cNvSpPr/>
          <p:nvPr/>
        </p:nvSpPr>
        <p:spPr>
          <a:xfrm>
            <a:off x="762336" y="2518061"/>
            <a:ext cx="503712" cy="412778"/>
          </a:xfrm>
          <a:prstGeom prst="roundRect">
            <a:avLst>
              <a:gd name="adj" fmla="val 15000"/>
            </a:avLst>
          </a:prstGeom>
          <a:solidFill>
            <a:srgbClr val="0E3F8C"/>
          </a:solidFill>
          <a:ln>
            <a:noFill/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08" name="文本"/>
          <p:cNvSpPr txBox="1"/>
          <p:nvPr/>
        </p:nvSpPr>
        <p:spPr>
          <a:xfrm>
            <a:off x="785232" y="2622731"/>
            <a:ext cx="45792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b="1">
                <a:solidFill>
                  <a:srgbClr val="FFFFFF"/>
                </a:solidFill>
                <a:latin typeface="Times New Roman"/>
                <a:ea typeface="微软雅黑"/>
              </a:rPr>
              <a:t>②</a:t>
            </a:r>
          </a:p>
        </p:txBody>
      </p:sp>
      <p:sp>
        <p:nvSpPr>
          <p:cNvPr id="109" name="文本"/>
          <p:cNvSpPr txBox="1"/>
          <p:nvPr/>
        </p:nvSpPr>
        <p:spPr>
          <a:xfrm>
            <a:off x="1472112" y="2613044"/>
            <a:ext cx="3892320" cy="2228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b="1">
                <a:solidFill>
                  <a:srgbClr val="0E3F8C"/>
                </a:solidFill>
                <a:latin typeface="Times New Roman"/>
                <a:ea typeface="微软雅黑"/>
              </a:rPr>
              <a:t>能带怎么算？</a:t>
            </a:r>
          </a:p>
        </p:txBody>
      </p:sp>
      <p:sp>
        <p:nvSpPr>
          <p:cNvPr id="110" name="文本"/>
          <p:cNvSpPr txBox="1"/>
          <p:nvPr/>
        </p:nvSpPr>
        <p:spPr>
          <a:xfrm>
            <a:off x="5662080" y="2622731"/>
            <a:ext cx="583848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1F2937"/>
                </a:solidFill>
                <a:latin typeface="Times New Roman"/>
                <a:ea typeface="微软雅黑"/>
              </a:rPr>
              <a:t>三步法：原胞优化 → 自洽计算→ 非自洽计算</a:t>
            </a:r>
          </a:p>
        </p:txBody>
      </p:sp>
      <p:sp>
        <p:nvSpPr>
          <p:cNvPr id="111" name="形状"/>
          <p:cNvSpPr/>
          <p:nvPr/>
        </p:nvSpPr>
        <p:spPr>
          <a:xfrm>
            <a:off x="567720" y="3263354"/>
            <a:ext cx="11104560" cy="75675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7780" cap="rnd">
            <a:solidFill>
              <a:srgbClr val="C9D6EA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12" name="形状"/>
          <p:cNvSpPr/>
          <p:nvPr/>
        </p:nvSpPr>
        <p:spPr>
          <a:xfrm>
            <a:off x="762336" y="3412412"/>
            <a:ext cx="503712" cy="412778"/>
          </a:xfrm>
          <a:prstGeom prst="roundRect">
            <a:avLst>
              <a:gd name="adj" fmla="val 15000"/>
            </a:avLst>
          </a:prstGeom>
          <a:solidFill>
            <a:srgbClr val="0E3F8C"/>
          </a:solidFill>
          <a:ln>
            <a:noFill/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13" name="文本"/>
          <p:cNvSpPr txBox="1"/>
          <p:nvPr/>
        </p:nvSpPr>
        <p:spPr>
          <a:xfrm>
            <a:off x="785232" y="3517082"/>
            <a:ext cx="45792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b="1">
                <a:solidFill>
                  <a:srgbClr val="FFFFFF"/>
                </a:solidFill>
                <a:latin typeface="Times New Roman"/>
                <a:ea typeface="微软雅黑"/>
              </a:rPr>
              <a:t>③</a:t>
            </a:r>
          </a:p>
        </p:txBody>
      </p:sp>
      <p:sp>
        <p:nvSpPr>
          <p:cNvPr id="114" name="文本"/>
          <p:cNvSpPr txBox="1"/>
          <p:nvPr/>
        </p:nvSpPr>
        <p:spPr>
          <a:xfrm>
            <a:off x="1472112" y="3507395"/>
            <a:ext cx="3892320" cy="2228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b="1" dirty="0">
                <a:solidFill>
                  <a:srgbClr val="0E3F8C"/>
                </a:solidFill>
                <a:latin typeface="Times New Roman"/>
                <a:ea typeface="微软雅黑"/>
              </a:rPr>
              <a:t>4.1 vs 5.47 eV，谁错了？</a:t>
            </a:r>
          </a:p>
        </p:txBody>
      </p:sp>
      <p:sp>
        <p:nvSpPr>
          <p:cNvPr id="115" name="文本"/>
          <p:cNvSpPr txBox="1"/>
          <p:nvPr/>
        </p:nvSpPr>
        <p:spPr>
          <a:xfrm>
            <a:off x="5662080" y="3517082"/>
            <a:ext cx="583848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>
                <a:solidFill>
                  <a:srgbClr val="1F2937"/>
                </a:solidFill>
                <a:latin typeface="Times New Roman"/>
                <a:ea typeface="微软雅黑"/>
              </a:rPr>
              <a:t>都没错：PBE 低估带隙 → HSE06 修正；会算更要会判</a:t>
            </a:r>
          </a:p>
        </p:txBody>
      </p:sp>
      <p:sp>
        <p:nvSpPr>
          <p:cNvPr id="116" name="形状"/>
          <p:cNvSpPr/>
          <p:nvPr/>
        </p:nvSpPr>
        <p:spPr>
          <a:xfrm>
            <a:off x="567720" y="4157705"/>
            <a:ext cx="11104560" cy="75675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7780" cap="rnd">
            <a:solidFill>
              <a:srgbClr val="C9D6EA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17" name="形状"/>
          <p:cNvSpPr/>
          <p:nvPr/>
        </p:nvSpPr>
        <p:spPr>
          <a:xfrm>
            <a:off x="762336" y="4306763"/>
            <a:ext cx="503712" cy="412778"/>
          </a:xfrm>
          <a:prstGeom prst="roundRect">
            <a:avLst>
              <a:gd name="adj" fmla="val 15000"/>
            </a:avLst>
          </a:prstGeom>
          <a:solidFill>
            <a:srgbClr val="0E3F8C"/>
          </a:solidFill>
          <a:ln>
            <a:noFill/>
          </a:ln>
        </p:spPr>
        <p:txBody>
          <a:bodyPr/>
          <a:lstStyle/>
          <a:p>
            <a:endParaRPr lang="zh-CN">
              <a:latin typeface="Times New Roman"/>
              <a:ea typeface="微软雅黑"/>
            </a:endParaRPr>
          </a:p>
        </p:txBody>
      </p:sp>
      <p:sp>
        <p:nvSpPr>
          <p:cNvPr id="118" name="文本"/>
          <p:cNvSpPr txBox="1"/>
          <p:nvPr/>
        </p:nvSpPr>
        <p:spPr>
          <a:xfrm>
            <a:off x="785232" y="4411433"/>
            <a:ext cx="45792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b="1">
                <a:solidFill>
                  <a:srgbClr val="FFFFFF"/>
                </a:solidFill>
                <a:latin typeface="Times New Roman"/>
                <a:ea typeface="微软雅黑"/>
              </a:rPr>
              <a:t>④</a:t>
            </a:r>
          </a:p>
        </p:txBody>
      </p:sp>
      <p:sp>
        <p:nvSpPr>
          <p:cNvPr id="119" name="文本"/>
          <p:cNvSpPr txBox="1"/>
          <p:nvPr/>
        </p:nvSpPr>
        <p:spPr>
          <a:xfrm>
            <a:off x="1472112" y="4401746"/>
            <a:ext cx="3892320" cy="2228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b="1">
                <a:solidFill>
                  <a:srgbClr val="0E3F8C"/>
                </a:solidFill>
                <a:latin typeface="Times New Roman"/>
                <a:ea typeface="微软雅黑"/>
              </a:rPr>
              <a:t>算出来有什么用？</a:t>
            </a:r>
          </a:p>
        </p:txBody>
      </p:sp>
      <p:sp>
        <p:nvSpPr>
          <p:cNvPr id="120" name="文本"/>
          <p:cNvSpPr txBox="1"/>
          <p:nvPr/>
        </p:nvSpPr>
        <p:spPr>
          <a:xfrm>
            <a:off x="5662080" y="4411433"/>
            <a:ext cx="5838480" cy="2034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lang="zh-CN" altLang="en-US" sz="1600" dirty="0">
                <a:solidFill>
                  <a:srgbClr val="1F2937"/>
                </a:solidFill>
                <a:latin typeface="Times New Roman"/>
                <a:ea typeface="微软雅黑"/>
              </a:rPr>
              <a:t>读图选材 · 能带工程→ 终极半导体 → 国家需求</a:t>
            </a:r>
          </a:p>
        </p:txBody>
      </p:sp>
      <p:sp>
        <p:nvSpPr>
          <p:cNvPr id="121" name="形状"/>
          <p:cNvSpPr/>
          <p:nvPr/>
        </p:nvSpPr>
        <p:spPr>
          <a:xfrm>
            <a:off x="567720" y="5019134"/>
            <a:ext cx="11104560" cy="927274"/>
          </a:xfrm>
          <a:prstGeom prst="roundRect">
            <a:avLst>
              <a:gd name="adj" fmla="val 9000"/>
            </a:avLst>
          </a:prstGeom>
          <a:solidFill>
            <a:srgbClr val="EFF4FB"/>
          </a:solidFill>
          <a:ln w="20320" cap="rnd">
            <a:solidFill>
              <a:srgbClr val="0E3F8C"/>
            </a:solidFill>
          </a:ln>
        </p:spPr>
        <p:txBody>
          <a:bodyPr/>
          <a:lstStyle/>
          <a:p>
            <a:endParaRPr lang="zh-CN" sz="1600">
              <a:latin typeface="Times New Roman"/>
              <a:ea typeface="微软雅黑"/>
            </a:endParaRPr>
          </a:p>
        </p:txBody>
      </p:sp>
      <p:sp>
        <p:nvSpPr>
          <p:cNvPr id="123" name="文本"/>
          <p:cNvSpPr txBox="1"/>
          <p:nvPr/>
        </p:nvSpPr>
        <p:spPr>
          <a:xfrm>
            <a:off x="1572014" y="5085865"/>
            <a:ext cx="7035031" cy="78158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zh-CN" altLang="en-US" b="1" dirty="0">
                <a:solidFill>
                  <a:srgbClr val="0E3F8C"/>
                </a:solidFill>
                <a:latin typeface="Times New Roman"/>
                <a:ea typeface="微软雅黑"/>
              </a:rPr>
              <a:t>课后作业：计算掺硼金刚石的电子结构，判断其导电性，解释其为什么会呈现蓝色？</a:t>
            </a:r>
          </a:p>
        </p:txBody>
      </p:sp>
      <p:pic>
        <p:nvPicPr>
          <p:cNvPr id="31" name="Picture 2" descr="https://ts1.cn.mm.bing.net/th/id/R-C.09d480c02f619846ac1184d7f2a7da17?rik=QPybCZs5WOZN0w&amp;riu=http%3a%2f%2fpic.yupoo.com%2ffotomag%2fFoW4616Z%2fXpTiJ.jpg&amp;ehk=JSwVoa5QWmGIK8M6BJPeFVjJPNDaE3awLYUsTFr%2b3kk%3d&amp;risl=&amp;pid=ImgRaw&amp;r=0">
            <a:extLst>
              <a:ext uri="{FF2B5EF4-FFF2-40B4-BE49-F238E27FC236}">
                <a16:creationId xmlns:a16="http://schemas.microsoft.com/office/drawing/2014/main" id="{CA970964-C3B2-4B1D-B227-568A62948B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5" t="12076" r="22649" b="15777"/>
          <a:stretch/>
        </p:blipFill>
        <p:spPr bwMode="auto">
          <a:xfrm>
            <a:off x="9599555" y="5085865"/>
            <a:ext cx="1028779" cy="79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width:1280, height:720, background:'linear-gradient(135deg, #0E3F8C 0%, #1E4FA8 62%, #3D7BD9 100%)', fontFamily:&quot;'Source Han Sans SC','Noto Sans SC','Microsoft YaHei',sans-serif&quot;, alignItems:'center', justifyContent:'center'}}&gt;&#10;  &lt;Text style={{fontSize:68, fontWeight:'bold', color:'#FFFFFF', marginBottom:24}}&gt;谢谢观看！&lt;/Text&gt;&#10;  &lt;Text style={{fontSize:26, color:'#CFE0F7', marginBottom:60}}&gt;欢迎提出宝贵建议！&lt;/Text&gt;&#10;  &lt;Box style={{background:'rgba(255,255,255,0.12)', borderRadius:10, padding:'14px 36px', alignItems:'center'}}&gt;&#10;    &lt;Text style={{fontSize:18, color:'#FFFFFF'}}&gt;《材料计算物理》· 第七章 人工智能 &amp;amp; 材料研发 · 第 2 节　金刚石能带结构的计算&lt;/Text&gt;&#10;    &lt;Text style={{fontSize:16, color:'#B9CCEC', marginTop:8}}&gt;授课教师：易文才　|　新能源材料与器件专业&lt;/Text&gt;&#10;  &lt;/Box&gt;&#10;  &lt;Box style={{position:'absolute', bottom:0, left:0, width:1280, height:8, background:'#FFC107'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E3F8C"/>
              </a:gs>
              <a:gs pos="62000">
                <a:srgbClr val="1E4FA8"/>
              </a:gs>
              <a:gs pos="100000">
                <a:srgbClr val="3D7BD9"/>
              </a:gs>
            </a:gsLst>
            <a:lin ang="2700000" scaled="1"/>
          </a:gra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3" name="文本框 2" descr="{&quot;isTemplate&quot;:true,&quot;type&quot;:&quot;text&quot;}"/>
          <p:cNvSpPr txBox="1"/>
          <p:nvPr/>
        </p:nvSpPr>
        <p:spPr>
          <a:xfrm>
            <a:off x="4476750" y="2114550"/>
            <a:ext cx="3238500" cy="7810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5100" b="1">
                <a:solidFill>
                  <a:srgbClr val="FFFFFF"/>
                </a:solidFill>
                <a:latin typeface="Times New Roman"/>
                <a:ea typeface="微软雅黑"/>
              </a:rPr>
              <a:t>谢谢观看！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4" name="文本框 3" descr="{&quot;isTemplate&quot;:true,&quot;type&quot;:&quot;text&quot;}"/>
          <p:cNvSpPr txBox="1"/>
          <p:nvPr/>
        </p:nvSpPr>
        <p:spPr>
          <a:xfrm>
            <a:off x="4981575" y="3124200"/>
            <a:ext cx="2228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950">
                <a:solidFill>
                  <a:srgbClr val="CFE0F7"/>
                </a:solidFill>
                <a:latin typeface="Times New Roman"/>
                <a:ea typeface="微软雅黑"/>
              </a:rPr>
              <a:t>欢迎提出宝贵建议！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2638425" y="4000500"/>
            <a:ext cx="6915150" cy="742950"/>
          </a:xfrm>
          <a:prstGeom prst="roundRect">
            <a:avLst>
              <a:gd name="adj" fmla="val 12821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2981325" y="4133850"/>
            <a:ext cx="62293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Times New Roman"/>
                <a:ea typeface="微软雅黑"/>
              </a:rPr>
              <a:t>《材料计算物理》·</a:t>
            </a:r>
            <a:r>
              <a:rPr lang="en-US" sz="1350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350">
                <a:solidFill>
                  <a:srgbClr val="FFFFFF"/>
                </a:solidFill>
                <a:latin typeface="Times New Roman"/>
                <a:ea typeface="微软雅黑"/>
              </a:rPr>
              <a:t>第七章</a:t>
            </a:r>
            <a:r>
              <a:rPr lang="en-US" sz="1350">
                <a:solidFill>
                  <a:srgbClr val="FFFFFF"/>
                </a:solidFill>
                <a:latin typeface="Times New Roman"/>
                <a:ea typeface="微软雅黑"/>
              </a:rPr>
              <a:t> </a:t>
            </a:r>
            <a:r>
              <a:rPr lang="zh-CN" sz="1350">
                <a:solidFill>
                  <a:srgbClr val="FFFFFF"/>
                </a:solidFill>
                <a:latin typeface="Times New Roman"/>
                <a:ea typeface="微软雅黑"/>
              </a:rPr>
              <a:t>电子结构计算基础</a:t>
            </a:r>
            <a:r>
              <a:rPr lang="en-US" sz="1350">
                <a:solidFill>
                  <a:srgbClr val="FFFFFF"/>
                </a:solidFill>
                <a:latin typeface="Times New Roman"/>
                <a:ea typeface="微软雅黑"/>
              </a:rPr>
              <a:t> · </a:t>
            </a:r>
            <a:r>
              <a:rPr lang="zh-CN" sz="1350">
                <a:solidFill>
                  <a:srgbClr val="FFFFFF"/>
                </a:solidFill>
                <a:latin typeface="Times New Roman"/>
                <a:ea typeface="微软雅黑"/>
              </a:rPr>
              <a:t>第</a:t>
            </a:r>
            <a:r>
              <a:rPr lang="en-US" sz="1350">
                <a:solidFill>
                  <a:srgbClr val="FFFFFF"/>
                </a:solidFill>
                <a:latin typeface="Times New Roman"/>
                <a:ea typeface="微软雅黑"/>
              </a:rPr>
              <a:t> 2 </a:t>
            </a:r>
            <a:r>
              <a:rPr lang="zh-CN" sz="1350">
                <a:solidFill>
                  <a:srgbClr val="FFFFFF"/>
                </a:solidFill>
                <a:latin typeface="Times New Roman"/>
                <a:ea typeface="微软雅黑"/>
              </a:rPr>
              <a:t>节　金刚石能带结构的计算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4552950" y="4419600"/>
            <a:ext cx="309562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>
                <a:solidFill>
                  <a:srgbClr val="B9CCEC"/>
                </a:solidFill>
                <a:latin typeface="Times New Roman"/>
                <a:ea typeface="微软雅黑"/>
              </a:rPr>
              <a:t>授课教师：易文才　</a:t>
            </a:r>
            <a:r>
              <a:rPr lang="en-US" sz="1200">
                <a:solidFill>
                  <a:srgbClr val="B9CCEC"/>
                </a:solidFill>
                <a:latin typeface="Times New Roman"/>
                <a:ea typeface="微软雅黑"/>
              </a:rPr>
              <a:t>|</a:t>
            </a:r>
            <a:r>
              <a:rPr lang="zh-CN" sz="1200">
                <a:solidFill>
                  <a:srgbClr val="B9CCEC"/>
                </a:solidFill>
                <a:latin typeface="Times New Roman"/>
                <a:ea typeface="微软雅黑"/>
              </a:rPr>
              <a:t>　新能源材料与器件专业</a:t>
            </a:r>
            <a:endParaRPr>
              <a:latin typeface="Times New Roman"/>
              <a:ea typeface="微软雅黑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rgbClr val="FFC107"/>
          </a:solidFill>
          <a:ln/>
        </p:spPr>
        <p:txBody>
          <a:bodyPr/>
          <a:lstStyle/>
          <a:p>
            <a:endParaRPr>
              <a:latin typeface="Times New Roman"/>
              <a:ea typeface="微软雅黑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 panose="020F0302020204030204"/>
        <a:ea typeface="微软雅黑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 panose="020F0502020204030204"/>
        <a:ea typeface="微软雅黑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Times New Roman" panose="02110004020202020204"/>
        <a:ea typeface="微软雅黑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 panose="02110004020202020204"/>
        <a:ea typeface="微软雅黑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1816</Words>
  <Application>Microsoft Office PowerPoint</Application>
  <PresentationFormat>宽屏</PresentationFormat>
  <Paragraphs>210</Paragraphs>
  <Slides>14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Source Han Sans SC</vt:lpstr>
      <vt:lpstr>Microsoft YaHei</vt:lpstr>
      <vt:lpstr>Microsoft YaHei</vt:lpstr>
      <vt:lpstr>Arial</vt:lpstr>
      <vt:lpstr>Times New Roman</vt:lpstr>
      <vt:lpstr>Office Theme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Wencai Yi</cp:lastModifiedBy>
  <cp:revision>31</cp:revision>
  <dcterms:created xsi:type="dcterms:W3CDTF">2026-09-29T08:48:07Z</dcterms:created>
  <dcterms:modified xsi:type="dcterms:W3CDTF">2026-10-09T14:00:35Z</dcterms:modified>
</cp:coreProperties>
</file>