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4" d="100"/>
          <a:sy n="94" d="100"/>
        </p:scale>
        <p:origin x="56" y="2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1"/>
        </a:spcBef>
        <a:buNone/>
        <a:defRPr sz="4400" kern="1200">
          <a:solidFill>
            <a:schemeClr val="tx1"/>
          </a:solidFill>
          <a:ea typeface="微软雅黑"/>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ea typeface="微软雅黑"/>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ea typeface="微软雅黑"/>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ea typeface="微软雅黑"/>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ea typeface="微软雅黑"/>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ea typeface="微软雅黑"/>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ea typeface="微软雅黑"/>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ea typeface="微软雅黑"/>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ea typeface="微软雅黑"/>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ea typeface="微软雅黑"/>
          <a:cs typeface="+mn-cs"/>
        </a:defRPr>
      </a:lvl9pPr>
    </p:bodyStyle>
    <p:otherStyle>
      <a:defPPr>
        <a:defRPr lang="en-US">
          <a:latin typeface="Times New Roman"/>
          <a:ea typeface="微软雅黑"/>
        </a:defRPr>
      </a:defPPr>
      <a:lvl1pPr marL="0" algn="l" defTabSz="914400" rtl="0" eaLnBrk="1" latinLnBrk="0" hangingPunct="1">
        <a:defRPr sz="1800" kern="1200">
          <a:solidFill>
            <a:schemeClr val="tx1"/>
          </a:solidFill>
          <a:ea typeface="微软雅黑"/>
          <a:cs typeface="+mn-cs"/>
        </a:defRPr>
      </a:lvl1pPr>
      <a:lvl2pPr marL="457200" algn="l" defTabSz="914400" rtl="0" eaLnBrk="1" latinLnBrk="0" hangingPunct="1">
        <a:defRPr sz="1800" kern="1200">
          <a:solidFill>
            <a:schemeClr val="tx1"/>
          </a:solidFill>
          <a:ea typeface="微软雅黑"/>
          <a:cs typeface="+mn-cs"/>
        </a:defRPr>
      </a:lvl2pPr>
      <a:lvl3pPr marL="914400" algn="l" defTabSz="914400" rtl="0" eaLnBrk="1" latinLnBrk="0" hangingPunct="1">
        <a:defRPr sz="1800" kern="1200">
          <a:solidFill>
            <a:schemeClr val="tx1"/>
          </a:solidFill>
          <a:ea typeface="微软雅黑"/>
          <a:cs typeface="+mn-cs"/>
        </a:defRPr>
      </a:lvl3pPr>
      <a:lvl4pPr marL="1371600" algn="l" defTabSz="914400" rtl="0" eaLnBrk="1" latinLnBrk="0" hangingPunct="1">
        <a:defRPr sz="1800" kern="1200">
          <a:solidFill>
            <a:schemeClr val="tx1"/>
          </a:solidFill>
          <a:ea typeface="微软雅黑"/>
          <a:cs typeface="+mn-cs"/>
        </a:defRPr>
      </a:lvl4pPr>
      <a:lvl5pPr marL="1828800" algn="l" defTabSz="914400" rtl="0" eaLnBrk="1" latinLnBrk="0" hangingPunct="1">
        <a:defRPr sz="1800" kern="1200">
          <a:solidFill>
            <a:schemeClr val="tx1"/>
          </a:solidFill>
          <a:ea typeface="微软雅黑"/>
          <a:cs typeface="+mn-cs"/>
        </a:defRPr>
      </a:lvl5pPr>
      <a:lvl6pPr marL="2286000" algn="l" defTabSz="914400" rtl="0" eaLnBrk="1" latinLnBrk="0" hangingPunct="1">
        <a:defRPr sz="1800" kern="1200">
          <a:solidFill>
            <a:schemeClr val="tx1"/>
          </a:solidFill>
          <a:ea typeface="微软雅黑"/>
          <a:cs typeface="+mn-cs"/>
        </a:defRPr>
      </a:lvl6pPr>
      <a:lvl7pPr marL="2743200" algn="l" defTabSz="914400" rtl="0" eaLnBrk="1" latinLnBrk="0" hangingPunct="1">
        <a:defRPr sz="1800" kern="1200">
          <a:solidFill>
            <a:schemeClr val="tx1"/>
          </a:solidFill>
          <a:ea typeface="微软雅黑"/>
          <a:cs typeface="+mn-cs"/>
        </a:defRPr>
      </a:lvl7pPr>
      <a:lvl8pPr marL="3200400" algn="l" defTabSz="914400" rtl="0" eaLnBrk="1" latinLnBrk="0" hangingPunct="1">
        <a:defRPr sz="1800" kern="1200">
          <a:solidFill>
            <a:schemeClr val="tx1"/>
          </a:solidFill>
          <a:ea typeface="微软雅黑"/>
          <a:cs typeface="+mn-cs"/>
        </a:defRPr>
      </a:lvl8pPr>
      <a:lvl9pPr marL="3657600" algn="l" defTabSz="914400" rtl="0" eaLnBrk="1" latinLnBrk="0" hangingPunct="1">
        <a:defRPr sz="1800" kern="1200">
          <a:solidFill>
            <a:schemeClr val="tx1"/>
          </a:solidFill>
          <a:ea typeface="微软雅黑"/>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gradFill>
            <a:gsLst>
              <a:gs pos="0">
                <a:srgbClr val="0E3F8C"/>
              </a:gs>
              <a:gs pos="62000">
                <a:srgbClr val="1E4FA8"/>
              </a:gs>
              <a:gs pos="100000">
                <a:srgbClr val="3D7BD9"/>
              </a:gs>
            </a:gsLst>
            <a:lin ang="2700000" scaled="1"/>
          </a:gradFill>
          <a:ln/>
        </p:spPr>
        <p:txBody>
          <a:bodyPr/>
          <a:lstStyle/>
          <a:p>
            <a:endParaRPr dirty="0">
              <a:latin typeface="Times New Roman"/>
              <a:ea typeface="微软雅黑"/>
            </a:endParaRPr>
          </a:p>
        </p:txBody>
      </p:sp>
      <p:sp>
        <p:nvSpPr>
          <p:cNvPr id="3" name="文本框 2" descr="{&quot;isTemplate&quot;:true,&quot;type&quot;:&quot;text&quot;}"/>
          <p:cNvSpPr txBox="1"/>
          <p:nvPr/>
        </p:nvSpPr>
        <p:spPr>
          <a:xfrm>
            <a:off x="533400" y="419100"/>
            <a:ext cx="4533900" cy="228600"/>
          </a:xfrm>
          <a:prstGeom prst="rect">
            <a:avLst/>
          </a:prstGeom>
        </p:spPr>
        <p:txBody>
          <a:bodyPr wrap="none" lIns="0" tIns="0" rIns="0" bIns="0"/>
          <a:lstStyle/>
          <a:p>
            <a:pPr>
              <a:lnSpc>
                <a:spcPct val="100000"/>
              </a:lnSpc>
            </a:pPr>
            <a:r>
              <a:rPr lang="zh-CN" sz="1500" spc="150" dirty="0">
                <a:solidFill>
                  <a:srgbClr val="B9CCEC"/>
                </a:solidFill>
                <a:latin typeface="Times New Roman"/>
                <a:ea typeface="微软雅黑"/>
              </a:rPr>
              <a:t>《材料计算物理》·</a:t>
            </a:r>
            <a:r>
              <a:rPr lang="en-US" sz="1500" spc="150" dirty="0">
                <a:solidFill>
                  <a:srgbClr val="B9CCEC"/>
                </a:solidFill>
                <a:latin typeface="Times New Roman"/>
                <a:ea typeface="微软雅黑"/>
              </a:rPr>
              <a:t> </a:t>
            </a:r>
            <a:r>
              <a:rPr lang="zh-CN" sz="1500" spc="150" dirty="0">
                <a:solidFill>
                  <a:srgbClr val="B9CCEC"/>
                </a:solidFill>
                <a:latin typeface="Times New Roman"/>
                <a:ea typeface="微软雅黑"/>
              </a:rPr>
              <a:t>第二章</a:t>
            </a:r>
            <a:r>
              <a:rPr lang="en-US" sz="1500" spc="150" dirty="0">
                <a:solidFill>
                  <a:srgbClr val="B9CCEC"/>
                </a:solidFill>
                <a:latin typeface="Times New Roman"/>
                <a:ea typeface="微软雅黑"/>
              </a:rPr>
              <a:t> </a:t>
            </a:r>
            <a:r>
              <a:rPr lang="zh-CN" altLang="en-US" sz="1500" spc="150" dirty="0">
                <a:solidFill>
                  <a:srgbClr val="B9CCEC"/>
                </a:solidFill>
                <a:latin typeface="Times New Roman"/>
                <a:ea typeface="微软雅黑"/>
              </a:rPr>
              <a:t>密度泛函理论基础</a:t>
            </a:r>
            <a:endParaRPr dirty="0">
              <a:latin typeface="Times New Roman"/>
              <a:ea typeface="微软雅黑"/>
            </a:endParaRPr>
          </a:p>
        </p:txBody>
      </p:sp>
      <p:sp>
        <p:nvSpPr>
          <p:cNvPr id="4" name="文本框 3" descr="{&quot;isTemplate&quot;:true,&quot;type&quot;:&quot;text&quot;}"/>
          <p:cNvSpPr txBox="1"/>
          <p:nvPr/>
        </p:nvSpPr>
        <p:spPr>
          <a:xfrm>
            <a:off x="533400" y="952500"/>
            <a:ext cx="6286500" cy="257175"/>
          </a:xfrm>
          <a:prstGeom prst="rect">
            <a:avLst/>
          </a:prstGeom>
        </p:spPr>
        <p:txBody>
          <a:bodyPr wrap="none" lIns="0" tIns="0" rIns="0" bIns="0"/>
          <a:lstStyle/>
          <a:p>
            <a:pPr>
              <a:lnSpc>
                <a:spcPct val="100000"/>
              </a:lnSpc>
            </a:pPr>
            <a:r>
              <a:rPr lang="zh-CN" sz="1650" spc="300" dirty="0">
                <a:solidFill>
                  <a:srgbClr val="9FBAE8"/>
                </a:solidFill>
                <a:latin typeface="微软雅黑" panose="020B0503020204020204" pitchFamily="34" charset="-122"/>
                <a:ea typeface="微软雅黑" panose="020B0503020204020204" pitchFamily="34" charset="-122"/>
              </a:rPr>
              <a:t>第</a:t>
            </a:r>
            <a:r>
              <a:rPr lang="en-US" sz="1650" spc="300" dirty="0">
                <a:solidFill>
                  <a:srgbClr val="9FBAE8"/>
                </a:solidFill>
                <a:latin typeface="微软雅黑" panose="020B0503020204020204" pitchFamily="34" charset="-122"/>
                <a:ea typeface="微软雅黑" panose="020B0503020204020204" pitchFamily="34" charset="-122"/>
              </a:rPr>
              <a:t> 4 </a:t>
            </a:r>
            <a:r>
              <a:rPr lang="zh-CN" sz="1650" spc="300" dirty="0">
                <a:solidFill>
                  <a:srgbClr val="9FBAE8"/>
                </a:solidFill>
                <a:latin typeface="微软雅黑" panose="020B0503020204020204" pitchFamily="34" charset="-122"/>
                <a:ea typeface="微软雅黑" panose="020B0503020204020204" pitchFamily="34" charset="-122"/>
              </a:rPr>
              <a:t>节</a:t>
            </a:r>
            <a:endParaRPr dirty="0">
              <a:latin typeface="微软雅黑" panose="020B0503020204020204" pitchFamily="34" charset="-122"/>
              <a:ea typeface="微软雅黑" panose="020B0503020204020204" pitchFamily="34" charset="-122"/>
            </a:endParaRPr>
          </a:p>
        </p:txBody>
      </p:sp>
      <p:sp>
        <p:nvSpPr>
          <p:cNvPr id="5" name="文本框 4" descr="{&quot;isTemplate&quot;:true,&quot;type&quot;:&quot;text&quot;}"/>
          <p:cNvSpPr txBox="1"/>
          <p:nvPr/>
        </p:nvSpPr>
        <p:spPr>
          <a:xfrm>
            <a:off x="533400" y="1381125"/>
            <a:ext cx="6286500" cy="1724025"/>
          </a:xfrm>
          <a:prstGeom prst="rect">
            <a:avLst/>
          </a:prstGeom>
        </p:spPr>
        <p:txBody>
          <a:bodyPr wrap="square" lIns="0" tIns="0" rIns="0" bIns="0">
            <a:normAutofit fontScale="92500"/>
          </a:bodyPr>
          <a:lstStyle/>
          <a:p>
            <a:pPr>
              <a:lnSpc>
                <a:spcPct val="130000"/>
              </a:lnSpc>
            </a:pPr>
            <a:r>
              <a:rPr lang="zh-CN" sz="435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rPr>
              <a:t>基于密度泛函理论</a:t>
            </a:r>
            <a:endParaRPr lang="en-US" altLang="zh-CN" sz="435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endParaRPr>
          </a:p>
          <a:p>
            <a:pPr>
              <a:lnSpc>
                <a:spcPct val="130000"/>
              </a:lnSpc>
            </a:pPr>
            <a:r>
              <a:rPr lang="zh-CN" sz="435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rPr>
              <a:t>探究</a:t>
            </a:r>
            <a:r>
              <a:rPr lang="en-US" sz="435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rPr>
              <a:t> CO</a:t>
            </a:r>
            <a:r>
              <a:rPr lang="en-US" sz="4350" b="1" baseline="-25000"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rPr>
              <a:t>2</a:t>
            </a:r>
            <a:r>
              <a:rPr lang="en-US" sz="435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rPr>
              <a:t> </a:t>
            </a:r>
            <a:r>
              <a:rPr lang="zh-CN" sz="4350" b="1" dirty="0">
                <a:solidFill>
                  <a:srgbClr val="FFFFFF"/>
                </a:solidFill>
                <a:latin typeface="Times New Roman" panose="02020603050405020304" pitchFamily="18" charset="0"/>
                <a:ea typeface="微软雅黑" panose="020B0503020204020204" pitchFamily="34" charset="-122"/>
                <a:cs typeface="Times New Roman" panose="02020603050405020304" pitchFamily="18" charset="0"/>
              </a:rPr>
              <a:t>分子的结构与成键</a:t>
            </a:r>
            <a:endParaRPr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 name="文本框 5" descr="{&quot;isTemplate&quot;:true,&quot;type&quot;:&quot;text&quot;}"/>
          <p:cNvSpPr txBox="1"/>
          <p:nvPr/>
        </p:nvSpPr>
        <p:spPr>
          <a:xfrm>
            <a:off x="533400" y="3295650"/>
            <a:ext cx="6286500" cy="276225"/>
          </a:xfrm>
          <a:prstGeom prst="rect">
            <a:avLst/>
          </a:prstGeom>
        </p:spPr>
        <p:txBody>
          <a:bodyPr wrap="none" lIns="0" tIns="0" rIns="0" bIns="0"/>
          <a:lstStyle/>
          <a:p>
            <a:pPr>
              <a:lnSpc>
                <a:spcPct val="100000"/>
              </a:lnSpc>
            </a:pPr>
            <a:r>
              <a:rPr lang="zh-CN" sz="1800" dirty="0">
                <a:solidFill>
                  <a:srgbClr val="CFE0F7"/>
                </a:solidFill>
                <a:latin typeface="微软雅黑" panose="020B0503020204020204" pitchFamily="34" charset="-122"/>
                <a:ea typeface="微软雅黑" panose="020B0503020204020204" pitchFamily="34" charset="-122"/>
              </a:rPr>
              <a:t>——从</a:t>
            </a:r>
            <a:r>
              <a:rPr lang="zh-CN" altLang="en-US" sz="1800" dirty="0">
                <a:solidFill>
                  <a:srgbClr val="CFE0F7"/>
                </a:solidFill>
                <a:latin typeface="微软雅黑" panose="020B0503020204020204" pitchFamily="34" charset="-122"/>
                <a:ea typeface="微软雅黑" panose="020B0503020204020204" pitchFamily="34" charset="-122"/>
              </a:rPr>
              <a:t>密度泛函理论走向工业应用</a:t>
            </a:r>
            <a:endParaRPr dirty="0">
              <a:latin typeface="微软雅黑" panose="020B0503020204020204" pitchFamily="34" charset="-122"/>
              <a:ea typeface="微软雅黑" panose="020B0503020204020204" pitchFamily="34" charset="-122"/>
            </a:endParaRPr>
          </a:p>
        </p:txBody>
      </p:sp>
      <p:sp>
        <p:nvSpPr>
          <p:cNvPr id="7" name="文本框 6" descr="{&quot;isTemplate&quot;:true,&quot;type&quot;:&quot;text&quot;}"/>
          <p:cNvSpPr txBox="1"/>
          <p:nvPr/>
        </p:nvSpPr>
        <p:spPr>
          <a:xfrm>
            <a:off x="533400" y="4486275"/>
            <a:ext cx="6286500" cy="219075"/>
          </a:xfrm>
          <a:prstGeom prst="rect">
            <a:avLst/>
          </a:prstGeom>
        </p:spPr>
        <p:txBody>
          <a:bodyPr wrap="none" lIns="0" tIns="0" rIns="0" bIns="0"/>
          <a:lstStyle/>
          <a:p>
            <a:pPr>
              <a:lnSpc>
                <a:spcPct val="100000"/>
              </a:lnSpc>
            </a:pPr>
            <a:r>
              <a:rPr lang="zh-CN" sz="1425" dirty="0">
                <a:solidFill>
                  <a:srgbClr val="B9CCEC"/>
                </a:solidFill>
                <a:latin typeface="微软雅黑" panose="020B0503020204020204" pitchFamily="34" charset="-122"/>
                <a:ea typeface="微软雅黑" panose="020B0503020204020204" pitchFamily="34" charset="-122"/>
              </a:rPr>
              <a:t>授课教师：易文才　</a:t>
            </a:r>
            <a:r>
              <a:rPr lang="en-US" sz="1425" dirty="0">
                <a:solidFill>
                  <a:srgbClr val="B9CCEC"/>
                </a:solidFill>
                <a:latin typeface="微软雅黑" panose="020B0503020204020204" pitchFamily="34" charset="-122"/>
                <a:ea typeface="微软雅黑" panose="020B0503020204020204" pitchFamily="34" charset="-122"/>
              </a:rPr>
              <a:t>|</a:t>
            </a:r>
            <a:r>
              <a:rPr lang="zh-CN" sz="1425" dirty="0">
                <a:solidFill>
                  <a:srgbClr val="B9CCEC"/>
                </a:solidFill>
                <a:latin typeface="微软雅黑" panose="020B0503020204020204" pitchFamily="34" charset="-122"/>
                <a:ea typeface="微软雅黑" panose="020B0503020204020204" pitchFamily="34" charset="-122"/>
              </a:rPr>
              <a:t>　授课专业：新能源材料与器件</a:t>
            </a:r>
            <a:endParaRPr dirty="0">
              <a:latin typeface="微软雅黑" panose="020B0503020204020204" pitchFamily="34" charset="-122"/>
              <a:ea typeface="微软雅黑" panose="020B0503020204020204" pitchFamily="34" charset="-122"/>
            </a:endParaRPr>
          </a:p>
        </p:txBody>
      </p:sp>
      <p:sp>
        <p:nvSpPr>
          <p:cNvPr id="8" name="矩形: 圆角 7"/>
          <p:cNvSpPr/>
          <p:nvPr/>
        </p:nvSpPr>
        <p:spPr>
          <a:xfrm>
            <a:off x="7429500" y="1619250"/>
            <a:ext cx="4095750" cy="3352800"/>
          </a:xfrm>
          <a:prstGeom prst="roundRect">
            <a:avLst>
              <a:gd name="adj" fmla="val 3977"/>
            </a:avLst>
          </a:prstGeom>
          <a:solidFill>
            <a:srgbClr val="FFFFFF"/>
          </a:solidFill>
          <a:ln/>
        </p:spPr>
        <p:txBody>
          <a:bodyPr/>
          <a:lstStyle/>
          <a:p>
            <a:endParaRPr dirty="0"/>
          </a:p>
        </p:txBody>
      </p:sp>
      <p:sp>
        <p:nvSpPr>
          <p:cNvPr id="9" name="矩形 10"/>
          <p:cNvSpPr/>
          <p:nvPr/>
        </p:nvSpPr>
        <p:spPr>
          <a:xfrm>
            <a:off x="0" y="6781800"/>
            <a:ext cx="12192000" cy="76200"/>
          </a:xfrm>
          <a:prstGeom prst="rect">
            <a:avLst/>
          </a:prstGeom>
          <a:solidFill>
            <a:srgbClr val="FFC107"/>
          </a:solidFill>
          <a:ln/>
        </p:spPr>
        <p:txBody>
          <a:bodyPr/>
          <a:lstStyle/>
          <a:p>
            <a:endParaRPr/>
          </a:p>
        </p:txBody>
      </p:sp>
      <p:pic>
        <p:nvPicPr>
          <p:cNvPr id="1026" name="Picture 2" descr="树叶图册_360百科">
            <a:extLst>
              <a:ext uri="{FF2B5EF4-FFF2-40B4-BE49-F238E27FC236}">
                <a16:creationId xmlns:a16="http://schemas.microsoft.com/office/drawing/2014/main" id="{99A6EEF0-AEFE-4373-9A9D-EAC2069CA7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1788" y="1777521"/>
            <a:ext cx="3531173" cy="2689965"/>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
            <a:extLst>
              <a:ext uri="{FF2B5EF4-FFF2-40B4-BE49-F238E27FC236}">
                <a16:creationId xmlns:a16="http://schemas.microsoft.com/office/drawing/2014/main" id="{A183F193-3ED1-46C6-8C3E-6A5D8B79094A}"/>
              </a:ext>
            </a:extLst>
          </p:cNvPr>
          <p:cNvSpPr txBox="1"/>
          <p:nvPr/>
        </p:nvSpPr>
        <p:spPr>
          <a:xfrm>
            <a:off x="8654162" y="4618436"/>
            <a:ext cx="2037457" cy="214483"/>
          </a:xfrm>
          <a:prstGeom prst="rect">
            <a:avLst/>
          </a:prstGeom>
          <a:noFill/>
          <a:ln>
            <a:noFill/>
          </a:ln>
        </p:spPr>
        <p:txBody>
          <a:bodyPr wrap="none" lIns="0" tIns="0" rIns="0" bIns="0" anchor="ctr"/>
          <a:lstStyle/>
          <a:p>
            <a:pPr>
              <a:lnSpc>
                <a:spcPct val="115000"/>
              </a:lnSpc>
            </a:pPr>
            <a:r>
              <a:rPr lang="zh-CN" altLang="en-US" dirty="0">
                <a:solidFill>
                  <a:srgbClr val="1F2937"/>
                </a:solidFill>
                <a:latin typeface="Microsoft YaHei"/>
                <a:ea typeface="Microsoft YaHei"/>
              </a:rPr>
              <a:t>光伏材料 </a:t>
            </a:r>
            <a:r>
              <a:rPr lang="en-US" altLang="zh-CN" dirty="0">
                <a:solidFill>
                  <a:srgbClr val="1F2937"/>
                </a:solidFill>
                <a:latin typeface="Microsoft YaHei"/>
                <a:ea typeface="Microsoft YaHei"/>
              </a:rPr>
              <a:t>+ </a:t>
            </a:r>
            <a:r>
              <a:rPr lang="zh-CN" altLang="en-US" dirty="0">
                <a:solidFill>
                  <a:srgbClr val="1F2937"/>
                </a:solidFill>
                <a:latin typeface="Microsoft YaHei"/>
                <a:ea typeface="Microsoft YaHei"/>
              </a:rPr>
              <a:t>储能材料</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143"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dirty="0">
                <a:solidFill>
                  <a:srgbClr val="FFFFFF"/>
                </a:solidFill>
                <a:latin typeface="Times New Roman"/>
                <a:ea typeface="微软雅黑"/>
              </a:rPr>
              <a:t>《材料计算物理》·</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第二章</a:t>
            </a:r>
            <a:r>
              <a:rPr lang="en-US" sz="1125" dirty="0">
                <a:solidFill>
                  <a:srgbClr val="FFFFFF"/>
                </a:solidFill>
                <a:latin typeface="Times New Roman"/>
                <a:ea typeface="微软雅黑"/>
              </a:rPr>
              <a:t> </a:t>
            </a:r>
            <a:r>
              <a:rPr lang="zh-CN" altLang="en-US" sz="1125" dirty="0">
                <a:solidFill>
                  <a:srgbClr val="FFFFFF"/>
                </a:solidFill>
                <a:latin typeface="Times New Roman"/>
                <a:ea typeface="微软雅黑"/>
              </a:rPr>
              <a:t>密度泛函理论基础</a:t>
            </a:r>
            <a:endParaRPr dirty="0">
              <a:latin typeface="Times New Roman"/>
              <a:ea typeface="微软雅黑"/>
            </a:endParaRPr>
          </a:p>
        </p:txBody>
      </p:sp>
      <p:sp>
        <p:nvSpPr>
          <p:cNvPr id="144"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145"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zh-CN" sz="2475" b="1">
                <a:solidFill>
                  <a:srgbClr val="0E3F8C"/>
                </a:solidFill>
                <a:latin typeface="Times New Roman"/>
                <a:ea typeface="微软雅黑"/>
              </a:rPr>
              <a:t>导入：植物一秒钟做完的事，人类能学会吗？</a:t>
            </a:r>
            <a:endParaRPr>
              <a:latin typeface="Times New Roman"/>
              <a:ea typeface="微软雅黑"/>
            </a:endParaRPr>
          </a:p>
        </p:txBody>
      </p:sp>
      <p:sp>
        <p:nvSpPr>
          <p:cNvPr id="146" name="矩形: 圆角 6"/>
          <p:cNvSpPr/>
          <p:nvPr/>
        </p:nvSpPr>
        <p:spPr>
          <a:xfrm>
            <a:off x="438150" y="1200150"/>
            <a:ext cx="6219825" cy="1066800"/>
          </a:xfrm>
          <a:prstGeom prst="roundRect">
            <a:avLst>
              <a:gd name="adj" fmla="val 7143"/>
            </a:avLst>
          </a:prstGeom>
          <a:solidFill>
            <a:srgbClr val="F0F6FF"/>
          </a:solidFill>
          <a:ln/>
        </p:spPr>
        <p:txBody>
          <a:bodyPr/>
          <a:lstStyle/>
          <a:p>
            <a:endParaRPr>
              <a:latin typeface="Times New Roman"/>
              <a:ea typeface="微软雅黑"/>
            </a:endParaRPr>
          </a:p>
        </p:txBody>
      </p:sp>
      <p:sp>
        <p:nvSpPr>
          <p:cNvPr id="147" name="任意多边形: 形状 7"/>
          <p:cNvSpPr/>
          <p:nvPr/>
        </p:nvSpPr>
        <p:spPr>
          <a:xfrm>
            <a:off x="438150" y="1200150"/>
            <a:ext cx="6219825" cy="1066800"/>
          </a:xfrm>
          <a:custGeom>
            <a:avLst/>
            <a:gdLst/>
            <a:ahLst/>
            <a:cxnLst/>
            <a:rect l="0" t="0" r="0" b="0"/>
            <a:pathLst>
              <a:path w="653" h="112">
                <a:moveTo>
                  <a:pt x="8" y="0"/>
                </a:moveTo>
                <a:cubicBezTo>
                  <a:pt x="7" y="0"/>
                  <a:pt x="6" y="1"/>
                  <a:pt x="6" y="2"/>
                </a:cubicBezTo>
                <a:lnTo>
                  <a:pt x="6" y="110"/>
                </a:lnTo>
                <a:cubicBezTo>
                  <a:pt x="6" y="111"/>
                  <a:pt x="7" y="112"/>
                  <a:pt x="8" y="112"/>
                </a:cubicBezTo>
                <a:cubicBezTo>
                  <a:pt x="3" y="112"/>
                  <a:pt x="0" y="108"/>
                  <a:pt x="0" y="104"/>
                </a:cubicBezTo>
                <a:lnTo>
                  <a:pt x="0" y="8"/>
                </a:lnTo>
                <a:cubicBezTo>
                  <a:pt x="0" y="4"/>
                  <a:pt x="4" y="0"/>
                  <a:pt x="8" y="0"/>
                </a:cubicBezTo>
                <a:close/>
              </a:path>
            </a:pathLst>
          </a:custGeom>
          <a:solidFill>
            <a:srgbClr val="0E3F8C"/>
          </a:solidFill>
          <a:ln/>
        </p:spPr>
        <p:txBody>
          <a:bodyPr/>
          <a:lstStyle/>
          <a:p>
            <a:endParaRPr>
              <a:latin typeface="Times New Roman"/>
              <a:ea typeface="微软雅黑"/>
            </a:endParaRPr>
          </a:p>
        </p:txBody>
      </p:sp>
      <p:sp>
        <p:nvSpPr>
          <p:cNvPr id="148" name="文本框 8" descr="{&quot;isTemplate&quot;:true,&quot;type&quot;:&quot;text&quot;}"/>
          <p:cNvSpPr txBox="1"/>
          <p:nvPr/>
        </p:nvSpPr>
        <p:spPr>
          <a:xfrm>
            <a:off x="628650" y="1333500"/>
            <a:ext cx="5781675" cy="800100"/>
          </a:xfrm>
          <a:prstGeom prst="rect">
            <a:avLst/>
          </a:prstGeom>
        </p:spPr>
        <p:txBody>
          <a:bodyPr wrap="square" lIns="0" tIns="0" rIns="0" bIns="0">
            <a:normAutofit/>
          </a:bodyPr>
          <a:lstStyle/>
          <a:p>
            <a:pPr>
              <a:lnSpc>
                <a:spcPct val="175000"/>
              </a:lnSpc>
            </a:pPr>
            <a:r>
              <a:rPr lang="zh-CN" sz="1500" dirty="0">
                <a:solidFill>
                  <a:srgbClr val="1F2937"/>
                </a:solidFill>
                <a:latin typeface="Times New Roman"/>
                <a:ea typeface="微软雅黑"/>
              </a:rPr>
              <a:t>每一片树叶，都是一座</a:t>
            </a:r>
            <a:r>
              <a:rPr lang="zh-CN" sz="1500" b="1" dirty="0">
                <a:solidFill>
                  <a:srgbClr val="0E3F8C"/>
                </a:solidFill>
                <a:latin typeface="Times New Roman"/>
                <a:ea typeface="微软雅黑"/>
              </a:rPr>
              <a:t>分布式太阳能工厂</a:t>
            </a:r>
            <a:r>
              <a:rPr lang="zh-CN" sz="1500" dirty="0">
                <a:solidFill>
                  <a:srgbClr val="1F2937"/>
                </a:solidFill>
                <a:latin typeface="Times New Roman"/>
                <a:ea typeface="微软雅黑"/>
              </a:rPr>
              <a:t>：常温常压下，把阳光、水和</a:t>
            </a:r>
            <a:r>
              <a:rPr lang="en-US" sz="1500" dirty="0">
                <a:solidFill>
                  <a:srgbClr val="1F2937"/>
                </a:solidFill>
                <a:latin typeface="Times New Roman"/>
                <a:ea typeface="微软雅黑"/>
              </a:rPr>
              <a:t> </a:t>
            </a:r>
            <a:r>
              <a:rPr lang="en-US" sz="1500" dirty="0">
                <a:solidFill>
                  <a:srgbClr val="1F2937"/>
                </a:solidFill>
                <a:ea typeface="微软雅黑"/>
                <a:cs typeface="Times New Roman" panose="02020603050405020304" pitchFamily="18" charset="0"/>
              </a:rPr>
              <a:t>CO</a:t>
            </a:r>
            <a:r>
              <a:rPr lang="en-US" sz="1500" baseline="-25000" dirty="0">
                <a:solidFill>
                  <a:srgbClr val="1F2937"/>
                </a:solidFill>
                <a:ea typeface="微软雅黑"/>
                <a:cs typeface="Times New Roman" panose="02020603050405020304" pitchFamily="18" charset="0"/>
              </a:rPr>
              <a:t>2</a:t>
            </a:r>
            <a:r>
              <a:rPr lang="en-US" sz="1500" dirty="0">
                <a:solidFill>
                  <a:srgbClr val="1F2937"/>
                </a:solidFill>
                <a:latin typeface="Times New Roman"/>
                <a:ea typeface="微软雅黑"/>
              </a:rPr>
              <a:t> </a:t>
            </a:r>
            <a:r>
              <a:rPr lang="zh-CN" sz="1500" dirty="0">
                <a:solidFill>
                  <a:srgbClr val="1F2937"/>
                </a:solidFill>
                <a:latin typeface="Times New Roman"/>
                <a:ea typeface="微软雅黑"/>
              </a:rPr>
              <a:t>变成淀粉与氧气——这就是</a:t>
            </a:r>
            <a:r>
              <a:rPr lang="zh-CN" sz="1500" b="1" dirty="0">
                <a:solidFill>
                  <a:srgbClr val="1F2937"/>
                </a:solidFill>
                <a:latin typeface="Times New Roman"/>
                <a:ea typeface="微软雅黑"/>
              </a:rPr>
              <a:t>光合作用</a:t>
            </a:r>
            <a:r>
              <a:rPr lang="zh-CN" sz="1500" dirty="0">
                <a:solidFill>
                  <a:srgbClr val="1F2937"/>
                </a:solidFill>
                <a:latin typeface="Times New Roman"/>
                <a:ea typeface="微软雅黑"/>
              </a:rPr>
              <a:t>。</a:t>
            </a:r>
            <a:endParaRPr dirty="0">
              <a:latin typeface="Times New Roman"/>
              <a:ea typeface="微软雅黑"/>
            </a:endParaRPr>
          </a:p>
        </p:txBody>
      </p:sp>
      <p:sp>
        <p:nvSpPr>
          <p:cNvPr id="149" name="矩形: 圆角 9"/>
          <p:cNvSpPr/>
          <p:nvPr/>
        </p:nvSpPr>
        <p:spPr>
          <a:xfrm>
            <a:off x="438150" y="2757291"/>
            <a:ext cx="6219825" cy="1066800"/>
          </a:xfrm>
          <a:prstGeom prst="roundRect">
            <a:avLst>
              <a:gd name="adj" fmla="val 7143"/>
            </a:avLst>
          </a:prstGeom>
          <a:solidFill>
            <a:srgbClr val="FFF8E6"/>
          </a:solidFill>
          <a:ln/>
        </p:spPr>
        <p:txBody>
          <a:bodyPr/>
          <a:lstStyle/>
          <a:p>
            <a:endParaRPr>
              <a:latin typeface="Times New Roman"/>
              <a:ea typeface="微软雅黑"/>
            </a:endParaRPr>
          </a:p>
        </p:txBody>
      </p:sp>
      <p:sp>
        <p:nvSpPr>
          <p:cNvPr id="150" name="任意多边形: 形状 10"/>
          <p:cNvSpPr/>
          <p:nvPr/>
        </p:nvSpPr>
        <p:spPr>
          <a:xfrm>
            <a:off x="438150" y="2782343"/>
            <a:ext cx="6219825" cy="1066800"/>
          </a:xfrm>
          <a:custGeom>
            <a:avLst/>
            <a:gdLst/>
            <a:ahLst/>
            <a:cxnLst/>
            <a:rect l="0" t="0" r="0" b="0"/>
            <a:pathLst>
              <a:path w="653" h="112">
                <a:moveTo>
                  <a:pt x="8" y="0"/>
                </a:moveTo>
                <a:cubicBezTo>
                  <a:pt x="7" y="0"/>
                  <a:pt x="6" y="1"/>
                  <a:pt x="6" y="2"/>
                </a:cubicBezTo>
                <a:lnTo>
                  <a:pt x="6" y="110"/>
                </a:lnTo>
                <a:cubicBezTo>
                  <a:pt x="6" y="111"/>
                  <a:pt x="7" y="112"/>
                  <a:pt x="8" y="112"/>
                </a:cubicBezTo>
                <a:cubicBezTo>
                  <a:pt x="3" y="112"/>
                  <a:pt x="0" y="108"/>
                  <a:pt x="0" y="104"/>
                </a:cubicBezTo>
                <a:lnTo>
                  <a:pt x="0" y="8"/>
                </a:lnTo>
                <a:cubicBezTo>
                  <a:pt x="0" y="4"/>
                  <a:pt x="4" y="0"/>
                  <a:pt x="8" y="0"/>
                </a:cubicBezTo>
                <a:close/>
              </a:path>
            </a:pathLst>
          </a:custGeom>
          <a:solidFill>
            <a:srgbClr val="E67E22"/>
          </a:solidFill>
          <a:ln/>
        </p:spPr>
        <p:txBody>
          <a:bodyPr/>
          <a:lstStyle/>
          <a:p>
            <a:endParaRPr>
              <a:latin typeface="Times New Roman"/>
              <a:ea typeface="微软雅黑"/>
            </a:endParaRPr>
          </a:p>
        </p:txBody>
      </p:sp>
      <p:sp>
        <p:nvSpPr>
          <p:cNvPr id="151" name="文本框 11" descr="{&quot;isTemplate&quot;:true,&quot;type&quot;:&quot;text&quot;}"/>
          <p:cNvSpPr txBox="1"/>
          <p:nvPr/>
        </p:nvSpPr>
        <p:spPr>
          <a:xfrm>
            <a:off x="628650" y="2890641"/>
            <a:ext cx="5781675" cy="800100"/>
          </a:xfrm>
          <a:prstGeom prst="rect">
            <a:avLst/>
          </a:prstGeom>
        </p:spPr>
        <p:txBody>
          <a:bodyPr wrap="square" lIns="0" tIns="0" rIns="0" bIns="0">
            <a:normAutofit/>
          </a:bodyPr>
          <a:lstStyle/>
          <a:p>
            <a:pPr>
              <a:lnSpc>
                <a:spcPct val="175000"/>
              </a:lnSpc>
            </a:pPr>
            <a:r>
              <a:rPr lang="en-US" sz="1500" dirty="0">
                <a:solidFill>
                  <a:srgbClr val="1F2937"/>
                </a:solidFill>
                <a:latin typeface="Times New Roman"/>
                <a:ea typeface="微软雅黑"/>
              </a:rPr>
              <a:t>2020 </a:t>
            </a:r>
            <a:r>
              <a:rPr lang="zh-CN" sz="1500" dirty="0">
                <a:solidFill>
                  <a:srgbClr val="1F2937"/>
                </a:solidFill>
                <a:latin typeface="Times New Roman"/>
                <a:ea typeface="微软雅黑"/>
              </a:rPr>
              <a:t>年，德国马普所把光合作用的核心循环</a:t>
            </a:r>
            <a:r>
              <a:rPr lang="zh-CN" sz="1500" b="1" dirty="0">
                <a:solidFill>
                  <a:srgbClr val="B03A36"/>
                </a:solidFill>
                <a:latin typeface="Times New Roman"/>
                <a:ea typeface="微软雅黑"/>
              </a:rPr>
              <a:t>搬出叶绿体</a:t>
            </a:r>
            <a:r>
              <a:rPr lang="zh-CN" sz="1500" dirty="0">
                <a:solidFill>
                  <a:srgbClr val="1F2937"/>
                </a:solidFill>
                <a:latin typeface="Times New Roman"/>
                <a:ea typeface="微软雅黑"/>
              </a:rPr>
              <a:t>，在</a:t>
            </a:r>
            <a:r>
              <a:rPr lang="en-US" sz="1500" dirty="0">
                <a:solidFill>
                  <a:srgbClr val="1F2937"/>
                </a:solidFill>
                <a:latin typeface="Times New Roman"/>
                <a:ea typeface="微软雅黑"/>
              </a:rPr>
              <a:t> 90 </a:t>
            </a:r>
            <a:r>
              <a:rPr lang="zh-CN" sz="1500" dirty="0">
                <a:solidFill>
                  <a:srgbClr val="1F2937"/>
                </a:solidFill>
                <a:latin typeface="Times New Roman"/>
                <a:ea typeface="微软雅黑"/>
              </a:rPr>
              <a:t>微米的液滴里重建——这就是</a:t>
            </a:r>
            <a:r>
              <a:rPr lang="zh-CN" sz="1500" b="1" dirty="0">
                <a:solidFill>
                  <a:srgbClr val="B03A36"/>
                </a:solidFill>
                <a:latin typeface="Times New Roman"/>
                <a:ea typeface="微软雅黑"/>
              </a:rPr>
              <a:t>人工叶绿素</a:t>
            </a:r>
            <a:r>
              <a:rPr lang="zh-CN" sz="1500" dirty="0">
                <a:solidFill>
                  <a:srgbClr val="1F2937"/>
                </a:solidFill>
                <a:latin typeface="Times New Roman"/>
                <a:ea typeface="微软雅黑"/>
              </a:rPr>
              <a:t>。</a:t>
            </a:r>
            <a:endParaRPr dirty="0">
              <a:latin typeface="Times New Roman"/>
              <a:ea typeface="微软雅黑"/>
            </a:endParaRPr>
          </a:p>
        </p:txBody>
      </p:sp>
      <p:sp>
        <p:nvSpPr>
          <p:cNvPr id="152" name="矩形: 圆角 12"/>
          <p:cNvSpPr/>
          <p:nvPr/>
        </p:nvSpPr>
        <p:spPr>
          <a:xfrm>
            <a:off x="381000" y="4283117"/>
            <a:ext cx="6219825" cy="1419225"/>
          </a:xfrm>
          <a:prstGeom prst="roundRect">
            <a:avLst>
              <a:gd name="adj" fmla="val 6711"/>
            </a:avLst>
          </a:prstGeom>
          <a:solidFill>
            <a:srgbClr val="0E3F8C"/>
          </a:solidFill>
          <a:ln/>
        </p:spPr>
        <p:txBody>
          <a:bodyPr/>
          <a:lstStyle/>
          <a:p>
            <a:endParaRPr>
              <a:latin typeface="Times New Roman"/>
              <a:ea typeface="微软雅黑"/>
            </a:endParaRPr>
          </a:p>
        </p:txBody>
      </p:sp>
      <p:sp>
        <p:nvSpPr>
          <p:cNvPr id="153" name="文本框 13" descr="{&quot;isTemplate&quot;:true,&quot;type&quot;:&quot;text&quot;}"/>
          <p:cNvSpPr txBox="1"/>
          <p:nvPr/>
        </p:nvSpPr>
        <p:spPr>
          <a:xfrm>
            <a:off x="600074" y="4510087"/>
            <a:ext cx="5838825" cy="1152525"/>
          </a:xfrm>
          <a:prstGeom prst="rect">
            <a:avLst/>
          </a:prstGeom>
        </p:spPr>
        <p:txBody>
          <a:bodyPr wrap="square" lIns="0" tIns="0" rIns="0" bIns="0">
            <a:normAutofit/>
          </a:bodyPr>
          <a:lstStyle/>
          <a:p>
            <a:pPr>
              <a:lnSpc>
                <a:spcPct val="170000"/>
              </a:lnSpc>
            </a:pPr>
            <a:r>
              <a:rPr lang="zh-CN" sz="1575" b="1" dirty="0">
                <a:solidFill>
                  <a:srgbClr val="FFFFFF"/>
                </a:solidFill>
                <a:latin typeface="Times New Roman"/>
                <a:ea typeface="微软雅黑"/>
              </a:rPr>
              <a:t>举手调查：你觉得人类</a:t>
            </a:r>
            <a:r>
              <a:rPr lang="en-US" sz="1575" b="1" dirty="0">
                <a:solidFill>
                  <a:srgbClr val="FFFFFF"/>
                </a:solidFill>
                <a:latin typeface="Times New Roman"/>
                <a:ea typeface="微软雅黑"/>
              </a:rPr>
              <a:t>“</a:t>
            </a:r>
            <a:r>
              <a:rPr lang="zh-CN" sz="1575" b="1" dirty="0">
                <a:solidFill>
                  <a:srgbClr val="FFFFFF"/>
                </a:solidFill>
                <a:latin typeface="Times New Roman"/>
                <a:ea typeface="微软雅黑"/>
              </a:rPr>
              <a:t>学会光合作用</a:t>
            </a:r>
            <a:r>
              <a:rPr lang="en-US" sz="1575" b="1" dirty="0">
                <a:solidFill>
                  <a:srgbClr val="FFFFFF"/>
                </a:solidFill>
                <a:latin typeface="Times New Roman"/>
                <a:ea typeface="微软雅黑"/>
              </a:rPr>
              <a:t>”</a:t>
            </a:r>
            <a:r>
              <a:rPr lang="zh-CN" sz="1575" b="1" dirty="0">
                <a:solidFill>
                  <a:srgbClr val="FFFFFF"/>
                </a:solidFill>
                <a:latin typeface="Times New Roman"/>
                <a:ea typeface="微软雅黑"/>
              </a:rPr>
              <a:t>，</a:t>
            </a:r>
            <a:r>
              <a:rPr lang="zh-CN" altLang="en-US" sz="1575" b="1" dirty="0">
                <a:solidFill>
                  <a:srgbClr val="FFFFFF"/>
                </a:solidFill>
                <a:latin typeface="Times New Roman"/>
                <a:ea typeface="微软雅黑"/>
              </a:rPr>
              <a:t>根本的物理原因</a:t>
            </a:r>
            <a:r>
              <a:rPr lang="zh-CN" sz="1575" b="1" dirty="0">
                <a:solidFill>
                  <a:srgbClr val="FFFFFF"/>
                </a:solidFill>
                <a:latin typeface="Times New Roman"/>
                <a:ea typeface="微软雅黑"/>
              </a:rPr>
              <a:t>是什么？</a:t>
            </a:r>
            <a:endParaRPr dirty="0">
              <a:latin typeface="Times New Roman"/>
              <a:ea typeface="微软雅黑"/>
            </a:endParaRPr>
          </a:p>
          <a:p>
            <a:pPr>
              <a:lnSpc>
                <a:spcPct val="170000"/>
              </a:lnSpc>
            </a:pPr>
            <a:r>
              <a:rPr lang="en-US" sz="1275" b="1" dirty="0">
                <a:solidFill>
                  <a:srgbClr val="B9CCEC"/>
                </a:solidFill>
                <a:latin typeface="Times New Roman"/>
                <a:ea typeface="微软雅黑"/>
              </a:rPr>
              <a:t>A. </a:t>
            </a:r>
            <a:r>
              <a:rPr lang="zh-CN" sz="1275" b="1" dirty="0">
                <a:solidFill>
                  <a:srgbClr val="B9CCEC"/>
                </a:solidFill>
                <a:latin typeface="Times New Roman"/>
                <a:ea typeface="微软雅黑"/>
              </a:rPr>
              <a:t>反应太慢　</a:t>
            </a:r>
            <a:r>
              <a:rPr lang="en-US" sz="1275" b="1" dirty="0">
                <a:solidFill>
                  <a:srgbClr val="B9CCEC"/>
                </a:solidFill>
                <a:latin typeface="Times New Roman"/>
                <a:ea typeface="微软雅黑"/>
              </a:rPr>
              <a:t>B. </a:t>
            </a:r>
            <a:r>
              <a:rPr lang="zh-CN" sz="1275" b="1" dirty="0">
                <a:solidFill>
                  <a:srgbClr val="B9CCEC"/>
                </a:solidFill>
                <a:latin typeface="Times New Roman"/>
                <a:ea typeface="微软雅黑"/>
              </a:rPr>
              <a:t>能量效率低　</a:t>
            </a:r>
            <a:r>
              <a:rPr lang="en-US" sz="1275" b="1" dirty="0">
                <a:solidFill>
                  <a:srgbClr val="B9CCEC"/>
                </a:solidFill>
                <a:latin typeface="Times New Roman"/>
                <a:ea typeface="微软雅黑"/>
              </a:rPr>
              <a:t>C. </a:t>
            </a:r>
            <a:r>
              <a:rPr lang="zh-CN" sz="1275" b="1" dirty="0">
                <a:solidFill>
                  <a:srgbClr val="B9CCEC"/>
                </a:solidFill>
                <a:latin typeface="Times New Roman"/>
                <a:ea typeface="微软雅黑"/>
              </a:rPr>
              <a:t>不懂</a:t>
            </a:r>
            <a:r>
              <a:rPr lang="en-US" sz="1275" b="1" dirty="0">
                <a:solidFill>
                  <a:srgbClr val="B9CCEC"/>
                </a:solidFill>
                <a:latin typeface="Times New Roman"/>
                <a:ea typeface="微软雅黑"/>
              </a:rPr>
              <a:t> CO</a:t>
            </a:r>
            <a:r>
              <a:rPr lang="en-US" sz="1275" b="1" baseline="-25000" dirty="0">
                <a:solidFill>
                  <a:srgbClr val="B9CCEC"/>
                </a:solidFill>
                <a:latin typeface="Times New Roman"/>
                <a:ea typeface="微软雅黑"/>
              </a:rPr>
              <a:t>2</a:t>
            </a:r>
            <a:r>
              <a:rPr lang="en-US" sz="1275" b="1" dirty="0">
                <a:solidFill>
                  <a:srgbClr val="B9CCEC"/>
                </a:solidFill>
                <a:latin typeface="Times New Roman"/>
                <a:ea typeface="微软雅黑"/>
              </a:rPr>
              <a:t> </a:t>
            </a:r>
            <a:r>
              <a:rPr lang="zh-CN" sz="1275" b="1" dirty="0">
                <a:solidFill>
                  <a:srgbClr val="B9CCEC"/>
                </a:solidFill>
                <a:latin typeface="Times New Roman"/>
                <a:ea typeface="微软雅黑"/>
              </a:rPr>
              <a:t>这个</a:t>
            </a:r>
            <a:r>
              <a:rPr lang="en-US" sz="1275" b="1" dirty="0">
                <a:solidFill>
                  <a:srgbClr val="B9CCEC"/>
                </a:solidFill>
                <a:latin typeface="Times New Roman"/>
                <a:ea typeface="微软雅黑"/>
              </a:rPr>
              <a:t>"</a:t>
            </a:r>
            <a:r>
              <a:rPr lang="zh-CN" sz="1275" b="1" dirty="0">
                <a:solidFill>
                  <a:srgbClr val="B9CCEC"/>
                </a:solidFill>
                <a:latin typeface="Times New Roman"/>
                <a:ea typeface="微软雅黑"/>
              </a:rPr>
              <a:t>原料</a:t>
            </a:r>
            <a:r>
              <a:rPr lang="en-US" sz="1275" b="1" dirty="0">
                <a:solidFill>
                  <a:srgbClr val="B9CCEC"/>
                </a:solidFill>
                <a:latin typeface="Times New Roman"/>
                <a:ea typeface="微软雅黑"/>
              </a:rPr>
              <a:t>"</a:t>
            </a:r>
            <a:r>
              <a:rPr lang="zh-CN" sz="1275" b="1" dirty="0">
                <a:solidFill>
                  <a:srgbClr val="B9CCEC"/>
                </a:solidFill>
                <a:latin typeface="Times New Roman"/>
                <a:ea typeface="微软雅黑"/>
              </a:rPr>
              <a:t>　</a:t>
            </a:r>
            <a:r>
              <a:rPr lang="en-US" sz="1275" b="1" dirty="0">
                <a:solidFill>
                  <a:srgbClr val="B9CCEC"/>
                </a:solidFill>
                <a:latin typeface="Times New Roman"/>
                <a:ea typeface="微软雅黑"/>
              </a:rPr>
              <a:t>D. </a:t>
            </a:r>
            <a:r>
              <a:rPr lang="zh-CN" sz="1275" b="1" dirty="0">
                <a:solidFill>
                  <a:srgbClr val="B9CCEC"/>
                </a:solidFill>
                <a:latin typeface="Times New Roman"/>
                <a:ea typeface="微软雅黑"/>
              </a:rPr>
              <a:t>找不到好催化剂</a:t>
            </a:r>
            <a:endParaRPr dirty="0">
              <a:latin typeface="Times New Roman"/>
              <a:ea typeface="微软雅黑"/>
            </a:endParaRPr>
          </a:p>
        </p:txBody>
      </p:sp>
      <p:sp>
        <p:nvSpPr>
          <p:cNvPr id="154" name="矩形: 圆角 14"/>
          <p:cNvSpPr/>
          <p:nvPr/>
        </p:nvSpPr>
        <p:spPr>
          <a:xfrm>
            <a:off x="6772275" y="976312"/>
            <a:ext cx="4981575" cy="4991100"/>
          </a:xfrm>
          <a:prstGeom prst="roundRect">
            <a:avLst>
              <a:gd name="adj" fmla="val 1912"/>
            </a:avLst>
          </a:prstGeom>
          <a:solidFill>
            <a:srgbClr val="F7F9FC"/>
          </a:solidFill>
          <a:ln w="12700">
            <a:solidFill>
              <a:srgbClr val="D6DCE5"/>
            </a:solidFill>
            <a:prstDash val="solid"/>
          </a:ln>
        </p:spPr>
        <p:txBody>
          <a:bodyPr/>
          <a:lstStyle/>
          <a:p>
            <a:endParaRPr>
              <a:latin typeface="Times New Roman"/>
              <a:ea typeface="微软雅黑"/>
            </a:endParaRPr>
          </a:p>
        </p:txBody>
      </p:sp>
      <p:pic>
        <p:nvPicPr>
          <p:cNvPr id="155" name="图片 15"/>
          <p:cNvPicPr>
            <a:picLocks noChangeAspect="1"/>
          </p:cNvPicPr>
          <p:nvPr/>
        </p:nvPicPr>
        <p:blipFill>
          <a:blip r:embed="rId2"/>
          <a:srcRect t="5660" b="5660"/>
          <a:stretch>
            <a:fillRect/>
          </a:stretch>
        </p:blipFill>
        <p:spPr>
          <a:xfrm>
            <a:off x="6924674" y="1833008"/>
            <a:ext cx="4791075" cy="2857500"/>
          </a:xfrm>
          <a:prstGeom prst="rect">
            <a:avLst/>
          </a:prstGeom>
          <a:ln/>
        </p:spPr>
      </p:pic>
      <p:sp>
        <p:nvSpPr>
          <p:cNvPr id="156" name="文本框 16" descr="{&quot;isTemplate&quot;:true,&quot;type&quot;:&quot;text&quot;}"/>
          <p:cNvSpPr txBox="1"/>
          <p:nvPr/>
        </p:nvSpPr>
        <p:spPr>
          <a:xfrm>
            <a:off x="7134225" y="5086350"/>
            <a:ext cx="4486275" cy="795338"/>
          </a:xfrm>
          <a:prstGeom prst="rect">
            <a:avLst/>
          </a:prstGeom>
        </p:spPr>
        <p:txBody>
          <a:bodyPr wrap="none" lIns="0" tIns="0" rIns="0" bIns="0"/>
          <a:lstStyle/>
          <a:p>
            <a:pPr algn="ctr">
              <a:lnSpc>
                <a:spcPct val="100000"/>
              </a:lnSpc>
            </a:pPr>
            <a:r>
              <a:rPr lang="zh-CN" sz="1600" b="1" dirty="0">
                <a:solidFill>
                  <a:srgbClr val="8B97A8"/>
                </a:solidFill>
                <a:latin typeface="Times New Roman"/>
                <a:ea typeface="微软雅黑"/>
              </a:rPr>
              <a:t>菠菜类囊体</a:t>
            </a:r>
            <a:r>
              <a:rPr lang="en-US" sz="1600" b="1" dirty="0">
                <a:solidFill>
                  <a:srgbClr val="8B97A8"/>
                </a:solidFill>
                <a:latin typeface="Times New Roman"/>
                <a:ea typeface="微软雅黑"/>
              </a:rPr>
              <a:t> + CETCH </a:t>
            </a:r>
            <a:r>
              <a:rPr lang="zh-CN" sz="1600" b="1" dirty="0">
                <a:solidFill>
                  <a:srgbClr val="8B97A8"/>
                </a:solidFill>
                <a:latin typeface="Times New Roman"/>
                <a:ea typeface="微软雅黑"/>
              </a:rPr>
              <a:t>循环：阳光</a:t>
            </a:r>
            <a:r>
              <a:rPr lang="en-US" sz="1600" b="1" dirty="0">
                <a:solidFill>
                  <a:srgbClr val="8B97A8"/>
                </a:solidFill>
                <a:latin typeface="Times New Roman"/>
                <a:ea typeface="微软雅黑"/>
              </a:rPr>
              <a:t> + CO</a:t>
            </a:r>
            <a:r>
              <a:rPr lang="en-US" sz="1600" b="1" baseline="-25000" dirty="0">
                <a:solidFill>
                  <a:srgbClr val="8B97A8"/>
                </a:solidFill>
                <a:latin typeface="Times New Roman"/>
                <a:ea typeface="微软雅黑"/>
              </a:rPr>
              <a:t>2</a:t>
            </a:r>
            <a:r>
              <a:rPr lang="en-US" sz="1600" b="1" dirty="0">
                <a:solidFill>
                  <a:srgbClr val="8B97A8"/>
                </a:solidFill>
                <a:latin typeface="Times New Roman"/>
                <a:ea typeface="微软雅黑"/>
              </a:rPr>
              <a:t> → </a:t>
            </a:r>
            <a:r>
              <a:rPr lang="zh-CN" sz="1600" b="1" dirty="0">
                <a:solidFill>
                  <a:srgbClr val="8B97A8"/>
                </a:solidFill>
                <a:latin typeface="Times New Roman"/>
                <a:ea typeface="微软雅黑"/>
              </a:rPr>
              <a:t>有机物</a:t>
            </a:r>
            <a:endParaRPr lang="en-US" altLang="zh-CN" sz="1600" b="1" dirty="0">
              <a:solidFill>
                <a:srgbClr val="8B97A8"/>
              </a:solidFill>
              <a:latin typeface="Times New Roman"/>
              <a:ea typeface="微软雅黑"/>
            </a:endParaRPr>
          </a:p>
          <a:p>
            <a:pPr algn="ctr">
              <a:lnSpc>
                <a:spcPct val="100000"/>
              </a:lnSpc>
            </a:pPr>
            <a:r>
              <a:rPr lang="zh-CN" sz="1600" b="1" dirty="0">
                <a:solidFill>
                  <a:srgbClr val="8B97A8"/>
                </a:solidFill>
                <a:latin typeface="Times New Roman"/>
                <a:ea typeface="微软雅黑"/>
              </a:rPr>
              <a:t>（人工叶绿体系统示意）</a:t>
            </a:r>
            <a:endParaRPr sz="1600" b="1" dirty="0">
              <a:latin typeface="Times New Roman"/>
              <a:ea typeface="微软雅黑"/>
            </a:endParaRPr>
          </a:p>
        </p:txBody>
      </p:sp>
      <p:sp>
        <p:nvSpPr>
          <p:cNvPr id="157" name="文本框 17"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158" name="文本框 18" descr="{&quot;isTemplate&quot;:true,&quot;type&quot;:&quot;text&quot;}"/>
          <p:cNvSpPr txBox="1"/>
          <p:nvPr/>
        </p:nvSpPr>
        <p:spPr>
          <a:xfrm>
            <a:off x="11391900" y="6438900"/>
            <a:ext cx="41910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2 / 16</a:t>
            </a:r>
            <a:endParaRPr>
              <a:latin typeface="Times New Roman"/>
              <a:ea typeface="微软雅黑"/>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161"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dirty="0">
                <a:solidFill>
                  <a:srgbClr val="FFFFFF"/>
                </a:solidFill>
                <a:latin typeface="Times New Roman"/>
                <a:ea typeface="微软雅黑"/>
              </a:rPr>
              <a:t>《材料计算物理》·</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第二章</a:t>
            </a:r>
            <a:r>
              <a:rPr lang="en-US" altLang="zh-CN" sz="1125" dirty="0">
                <a:solidFill>
                  <a:srgbClr val="FFFFFF"/>
                </a:solidFill>
                <a:latin typeface="Times New Roman"/>
                <a:ea typeface="微软雅黑"/>
              </a:rPr>
              <a:t> </a:t>
            </a:r>
            <a:r>
              <a:rPr lang="zh-CN" altLang="en-US" sz="1125" dirty="0">
                <a:solidFill>
                  <a:srgbClr val="FFFFFF"/>
                </a:solidFill>
                <a:latin typeface="Times New Roman"/>
                <a:ea typeface="微软雅黑"/>
              </a:rPr>
              <a:t>密度泛函理论基础</a:t>
            </a:r>
            <a:endParaRPr dirty="0">
              <a:latin typeface="Times New Roman"/>
              <a:ea typeface="微软雅黑"/>
            </a:endParaRPr>
          </a:p>
        </p:txBody>
      </p:sp>
      <p:sp>
        <p:nvSpPr>
          <p:cNvPr id="162"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163"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en-US" sz="2475" b="1">
                <a:solidFill>
                  <a:srgbClr val="0E3F8C"/>
                </a:solidFill>
                <a:latin typeface="Times New Roman"/>
                <a:ea typeface="微软雅黑"/>
              </a:rPr>
              <a:t>CO</a:t>
            </a:r>
            <a:r>
              <a:rPr lang="en-US" sz="2475" b="1" baseline="-25000">
                <a:solidFill>
                  <a:srgbClr val="0E3F8C"/>
                </a:solidFill>
                <a:latin typeface="Times New Roman"/>
                <a:ea typeface="微软雅黑"/>
              </a:rPr>
              <a:t>2</a:t>
            </a:r>
            <a:r>
              <a:rPr lang="en-US" sz="2475" b="1">
                <a:solidFill>
                  <a:srgbClr val="0E3F8C"/>
                </a:solidFill>
                <a:latin typeface="Times New Roman"/>
                <a:ea typeface="微软雅黑"/>
              </a:rPr>
              <a:t> </a:t>
            </a:r>
            <a:r>
              <a:rPr lang="zh-CN" sz="2475" b="1">
                <a:solidFill>
                  <a:srgbClr val="0E3F8C"/>
                </a:solidFill>
                <a:latin typeface="Times New Roman"/>
                <a:ea typeface="微软雅黑"/>
              </a:rPr>
              <a:t>的双重身份：是</a:t>
            </a:r>
            <a:r>
              <a:rPr lang="en-US" sz="2475" b="1">
                <a:solidFill>
                  <a:srgbClr val="0E3F8C"/>
                </a:solidFill>
                <a:latin typeface="Times New Roman"/>
                <a:ea typeface="微软雅黑"/>
              </a:rPr>
              <a:t>"</a:t>
            </a:r>
            <a:r>
              <a:rPr lang="zh-CN" sz="2475" b="1">
                <a:solidFill>
                  <a:srgbClr val="0E3F8C"/>
                </a:solidFill>
                <a:latin typeface="Times New Roman"/>
                <a:ea typeface="微软雅黑"/>
              </a:rPr>
              <a:t>废气</a:t>
            </a:r>
            <a:r>
              <a:rPr lang="en-US" sz="2475" b="1">
                <a:solidFill>
                  <a:srgbClr val="0E3F8C"/>
                </a:solidFill>
                <a:latin typeface="Times New Roman"/>
                <a:ea typeface="微软雅黑"/>
              </a:rPr>
              <a:t>"</a:t>
            </a:r>
            <a:r>
              <a:rPr lang="zh-CN" sz="2475" b="1">
                <a:solidFill>
                  <a:srgbClr val="0E3F8C"/>
                </a:solidFill>
                <a:latin typeface="Times New Roman"/>
                <a:ea typeface="微软雅黑"/>
              </a:rPr>
              <a:t>，还是</a:t>
            </a:r>
            <a:r>
              <a:rPr lang="en-US" sz="2475" b="1">
                <a:solidFill>
                  <a:srgbClr val="0E3F8C"/>
                </a:solidFill>
                <a:latin typeface="Times New Roman"/>
                <a:ea typeface="微软雅黑"/>
              </a:rPr>
              <a:t>"</a:t>
            </a:r>
            <a:r>
              <a:rPr lang="zh-CN" sz="2475" b="1">
                <a:solidFill>
                  <a:srgbClr val="0E3F8C"/>
                </a:solidFill>
                <a:latin typeface="Times New Roman"/>
                <a:ea typeface="微软雅黑"/>
              </a:rPr>
              <a:t>碳资源</a:t>
            </a:r>
            <a:r>
              <a:rPr lang="en-US" sz="2475" b="1">
                <a:solidFill>
                  <a:srgbClr val="0E3F8C"/>
                </a:solidFill>
                <a:latin typeface="Times New Roman"/>
                <a:ea typeface="微软雅黑"/>
              </a:rPr>
              <a:t>"</a:t>
            </a:r>
            <a:r>
              <a:rPr lang="zh-CN" sz="2475" b="1">
                <a:solidFill>
                  <a:srgbClr val="0E3F8C"/>
                </a:solidFill>
                <a:latin typeface="Times New Roman"/>
                <a:ea typeface="微软雅黑"/>
              </a:rPr>
              <a:t>？</a:t>
            </a:r>
            <a:endParaRPr>
              <a:latin typeface="Times New Roman"/>
              <a:ea typeface="微软雅黑"/>
            </a:endParaRPr>
          </a:p>
        </p:txBody>
      </p:sp>
      <p:sp>
        <p:nvSpPr>
          <p:cNvPr id="164" name="文本框 33"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165" name="文本框 34" descr="{&quot;isTemplate&quot;:true,&quot;type&quot;:&quot;text&quot;}"/>
          <p:cNvSpPr txBox="1"/>
          <p:nvPr/>
        </p:nvSpPr>
        <p:spPr>
          <a:xfrm>
            <a:off x="11391900" y="6438900"/>
            <a:ext cx="41910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3 / 16</a:t>
            </a:r>
            <a:endParaRPr>
              <a:latin typeface="Times New Roman"/>
              <a:ea typeface="微软雅黑"/>
            </a:endParaRPr>
          </a:p>
        </p:txBody>
      </p:sp>
      <p:sp>
        <p:nvSpPr>
          <p:cNvPr id="166" name="形状"/>
          <p:cNvSpPr/>
          <p:nvPr/>
        </p:nvSpPr>
        <p:spPr>
          <a:xfrm>
            <a:off x="567720" y="1200150"/>
            <a:ext cx="5037120" cy="3335935"/>
          </a:xfrm>
          <a:prstGeom prst="roundRect">
            <a:avLst>
              <a:gd name="adj" fmla="val 9000"/>
            </a:avLst>
          </a:prstGeom>
          <a:solidFill>
            <a:srgbClr val="FBF0EF"/>
          </a:solidFill>
          <a:ln w="19050" cap="rnd">
            <a:solidFill>
              <a:srgbClr val="E5B8B5"/>
            </a:solidFill>
          </a:ln>
        </p:spPr>
        <p:txBody>
          <a:bodyPr/>
          <a:lstStyle/>
          <a:p>
            <a:endParaRPr lang="zh-CN">
              <a:latin typeface="Times New Roman"/>
              <a:ea typeface="微软雅黑"/>
            </a:endParaRPr>
          </a:p>
        </p:txBody>
      </p:sp>
      <p:sp>
        <p:nvSpPr>
          <p:cNvPr id="167" name="文本"/>
          <p:cNvSpPr txBox="1"/>
          <p:nvPr/>
        </p:nvSpPr>
        <p:spPr>
          <a:xfrm>
            <a:off x="704121" y="1332272"/>
            <a:ext cx="4808160" cy="261562"/>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B03A36"/>
                </a:solidFill>
                <a:latin typeface="Times New Roman"/>
                <a:ea typeface="微软雅黑"/>
              </a:rPr>
              <a:t>身份一 · 温室气体（减排压力）</a:t>
            </a:r>
            <a:endParaRPr>
              <a:latin typeface="Times New Roman"/>
              <a:ea typeface="微软雅黑"/>
            </a:endParaRPr>
          </a:p>
        </p:txBody>
      </p:sp>
      <p:sp>
        <p:nvSpPr>
          <p:cNvPr id="168" name="文本"/>
          <p:cNvSpPr txBox="1"/>
          <p:nvPr/>
        </p:nvSpPr>
        <p:spPr>
          <a:xfrm>
            <a:off x="1106249" y="4091323"/>
            <a:ext cx="4099272" cy="238153"/>
          </a:xfrm>
          <a:prstGeom prst="rect">
            <a:avLst/>
          </a:prstGeom>
          <a:noFill/>
          <a:ln>
            <a:noFill/>
          </a:ln>
        </p:spPr>
        <p:txBody>
          <a:bodyPr wrap="none" lIns="0" tIns="0" rIns="0" bIns="0" anchor="ctr"/>
          <a:lstStyle/>
          <a:p>
            <a:pPr algn="l">
              <a:lnSpc>
                <a:spcPct val="115000"/>
              </a:lnSpc>
              <a:spcAft>
                <a:spcPts val="0"/>
              </a:spcAft>
            </a:pPr>
            <a:r>
              <a:rPr lang="zh-CN" altLang="en-US" dirty="0">
                <a:solidFill>
                  <a:srgbClr val="1F2937"/>
                </a:solidFill>
                <a:latin typeface="Times New Roman"/>
                <a:ea typeface="微软雅黑"/>
              </a:rPr>
              <a:t>双碳目标：2030 碳达峰 · 2060 碳中和</a:t>
            </a:r>
            <a:endParaRPr>
              <a:latin typeface="Times New Roman"/>
              <a:ea typeface="微软雅黑"/>
            </a:endParaRPr>
          </a:p>
        </p:txBody>
      </p:sp>
      <p:sp>
        <p:nvSpPr>
          <p:cNvPr id="169" name="形状"/>
          <p:cNvSpPr/>
          <p:nvPr/>
        </p:nvSpPr>
        <p:spPr>
          <a:xfrm>
            <a:off x="6635160" y="1200150"/>
            <a:ext cx="5037120" cy="3335935"/>
          </a:xfrm>
          <a:prstGeom prst="roundRect">
            <a:avLst>
              <a:gd name="adj" fmla="val 9000"/>
            </a:avLst>
          </a:prstGeom>
          <a:solidFill>
            <a:srgbClr val="EFF8F1"/>
          </a:solidFill>
          <a:ln w="19050" cap="rnd">
            <a:solidFill>
              <a:srgbClr val="B7D9C2"/>
            </a:solidFill>
          </a:ln>
        </p:spPr>
        <p:txBody>
          <a:bodyPr/>
          <a:lstStyle/>
          <a:p>
            <a:endParaRPr lang="zh-CN">
              <a:latin typeface="Times New Roman"/>
              <a:ea typeface="微软雅黑"/>
            </a:endParaRPr>
          </a:p>
        </p:txBody>
      </p:sp>
      <p:sp>
        <p:nvSpPr>
          <p:cNvPr id="170" name="文本"/>
          <p:cNvSpPr txBox="1"/>
          <p:nvPr/>
        </p:nvSpPr>
        <p:spPr>
          <a:xfrm>
            <a:off x="6749640" y="1332272"/>
            <a:ext cx="4808160" cy="261562"/>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1E7A46"/>
                </a:solidFill>
                <a:latin typeface="Times New Roman"/>
                <a:ea typeface="微软雅黑"/>
              </a:rPr>
              <a:t>身份二 · 碳资源（转化原料）</a:t>
            </a:r>
            <a:endParaRPr>
              <a:latin typeface="Times New Roman"/>
              <a:ea typeface="微软雅黑"/>
            </a:endParaRPr>
          </a:p>
        </p:txBody>
      </p:sp>
      <p:sp>
        <p:nvSpPr>
          <p:cNvPr id="171" name="箭头"/>
          <p:cNvSpPr/>
          <p:nvPr/>
        </p:nvSpPr>
        <p:spPr>
          <a:xfrm>
            <a:off x="3086280" y="4616347"/>
            <a:ext cx="0" cy="252253"/>
          </a:xfrm>
          <a:prstGeom prst="straightConnector1">
            <a:avLst/>
          </a:prstGeom>
          <a:ln w="30480" cap="rnd">
            <a:solidFill>
              <a:srgbClr val="B03A36"/>
            </a:solidFill>
          </a:ln>
        </p:spPr>
        <p:txBody>
          <a:bodyPr/>
          <a:lstStyle/>
          <a:p>
            <a:endParaRPr lang="zh-CN">
              <a:latin typeface="Times New Roman"/>
              <a:ea typeface="微软雅黑"/>
            </a:endParaRPr>
          </a:p>
        </p:txBody>
      </p:sp>
      <p:sp>
        <p:nvSpPr>
          <p:cNvPr id="172" name="箭头"/>
          <p:cNvSpPr/>
          <p:nvPr/>
        </p:nvSpPr>
        <p:spPr>
          <a:xfrm>
            <a:off x="9153720" y="4616347"/>
            <a:ext cx="0" cy="252253"/>
          </a:xfrm>
          <a:prstGeom prst="straightConnector1">
            <a:avLst/>
          </a:prstGeom>
          <a:ln w="30480" cap="rnd">
            <a:solidFill>
              <a:srgbClr val="1E7A46"/>
            </a:solidFill>
          </a:ln>
        </p:spPr>
        <p:txBody>
          <a:bodyPr/>
          <a:lstStyle/>
          <a:p>
            <a:endParaRPr lang="zh-CN">
              <a:latin typeface="Times New Roman"/>
              <a:ea typeface="微软雅黑"/>
            </a:endParaRPr>
          </a:p>
        </p:txBody>
      </p:sp>
      <p:sp>
        <p:nvSpPr>
          <p:cNvPr id="173" name="形状"/>
          <p:cNvSpPr/>
          <p:nvPr/>
        </p:nvSpPr>
        <p:spPr>
          <a:xfrm>
            <a:off x="567720" y="4937396"/>
            <a:ext cx="11104560" cy="1054876"/>
          </a:xfrm>
          <a:prstGeom prst="roundRect">
            <a:avLst>
              <a:gd name="adj" fmla="val 9000"/>
            </a:avLst>
          </a:prstGeom>
          <a:solidFill>
            <a:srgbClr val="EFF4FB"/>
          </a:solidFill>
          <a:ln w="22860" cap="rnd">
            <a:solidFill>
              <a:srgbClr val="0E3F8C"/>
            </a:solidFill>
          </a:ln>
        </p:spPr>
        <p:txBody>
          <a:bodyPr/>
          <a:lstStyle/>
          <a:p>
            <a:endParaRPr lang="zh-CN">
              <a:latin typeface="Times New Roman"/>
              <a:ea typeface="微软雅黑"/>
            </a:endParaRPr>
          </a:p>
        </p:txBody>
      </p:sp>
      <p:sp>
        <p:nvSpPr>
          <p:cNvPr id="174" name="文本"/>
          <p:cNvSpPr txBox="1"/>
          <p:nvPr/>
        </p:nvSpPr>
        <p:spPr>
          <a:xfrm>
            <a:off x="3830400" y="5002483"/>
            <a:ext cx="4579200" cy="232500"/>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0E3F8C"/>
                </a:solidFill>
                <a:latin typeface="Times New Roman"/>
                <a:ea typeface="微软雅黑"/>
              </a:rPr>
              <a:t>本节四问</a:t>
            </a:r>
            <a:endParaRPr>
              <a:latin typeface="Times New Roman"/>
              <a:ea typeface="微软雅黑"/>
            </a:endParaRPr>
          </a:p>
        </p:txBody>
      </p:sp>
      <p:sp>
        <p:nvSpPr>
          <p:cNvPr id="175" name="形状"/>
          <p:cNvSpPr/>
          <p:nvPr/>
        </p:nvSpPr>
        <p:spPr>
          <a:xfrm>
            <a:off x="796680" y="5304309"/>
            <a:ext cx="2541456" cy="596234"/>
          </a:xfrm>
          <a:prstGeom prst="roundRect">
            <a:avLst>
              <a:gd name="adj" fmla="val 6000"/>
            </a:avLst>
          </a:prstGeom>
          <a:solidFill>
            <a:srgbClr val="FFFFFF"/>
          </a:solidFill>
          <a:ln w="17780" cap="rnd">
            <a:solidFill>
              <a:srgbClr val="0E3F8C"/>
            </a:solidFill>
          </a:ln>
        </p:spPr>
        <p:txBody>
          <a:bodyPr/>
          <a:lstStyle/>
          <a:p>
            <a:endParaRPr lang="zh-CN" sz="1130">
              <a:latin typeface="Times New Roman"/>
              <a:ea typeface="微软雅黑"/>
            </a:endParaRPr>
          </a:p>
        </p:txBody>
      </p:sp>
      <p:sp>
        <p:nvSpPr>
          <p:cNvPr id="176" name="文本"/>
          <p:cNvSpPr txBox="1"/>
          <p:nvPr/>
        </p:nvSpPr>
        <p:spPr>
          <a:xfrm>
            <a:off x="956952" y="5348584"/>
            <a:ext cx="343440" cy="232500"/>
          </a:xfrm>
          <a:prstGeom prst="rect">
            <a:avLst/>
          </a:prstGeom>
          <a:noFill/>
          <a:ln>
            <a:noFill/>
          </a:ln>
        </p:spPr>
        <p:txBody>
          <a:bodyPr wrap="none" lIns="0" tIns="0" rIns="0" bIns="0" anchor="ctr"/>
          <a:lstStyle/>
          <a:p>
            <a:pPr algn="l">
              <a:lnSpc>
                <a:spcPct val="115000"/>
              </a:lnSpc>
              <a:spcAft>
                <a:spcPts val="0"/>
              </a:spcAft>
            </a:pPr>
            <a:r>
              <a:rPr lang="zh-CN" altLang="en-US" b="1">
                <a:solidFill>
                  <a:srgbClr val="0E3F8C"/>
                </a:solidFill>
                <a:latin typeface="Times New Roman"/>
                <a:ea typeface="微软雅黑"/>
              </a:rPr>
              <a:t>①</a:t>
            </a:r>
            <a:endParaRPr>
              <a:latin typeface="Times New Roman"/>
              <a:ea typeface="微软雅黑"/>
            </a:endParaRPr>
          </a:p>
        </p:txBody>
      </p:sp>
      <p:sp>
        <p:nvSpPr>
          <p:cNvPr id="177" name="文本"/>
          <p:cNvSpPr txBox="1"/>
          <p:nvPr/>
        </p:nvSpPr>
        <p:spPr>
          <a:xfrm>
            <a:off x="1277496" y="5363115"/>
            <a:ext cx="2060640" cy="203438"/>
          </a:xfrm>
          <a:prstGeom prst="rect">
            <a:avLst/>
          </a:prstGeom>
          <a:noFill/>
          <a:ln>
            <a:noFill/>
          </a:ln>
        </p:spPr>
        <p:txBody>
          <a:bodyPr wrap="none" lIns="0" tIns="0" rIns="0" bIns="0" anchor="ctr"/>
          <a:lstStyle/>
          <a:p>
            <a:pPr algn="l">
              <a:lnSpc>
                <a:spcPct val="115000"/>
              </a:lnSpc>
              <a:spcAft>
                <a:spcPts val="0"/>
              </a:spcAft>
            </a:pPr>
            <a:r>
              <a:rPr lang="zh-CN" altLang="en-US" b="1" dirty="0">
                <a:solidFill>
                  <a:srgbClr val="1F2937"/>
                </a:solidFill>
                <a:latin typeface="Times New Roman"/>
                <a:ea typeface="微软雅黑"/>
              </a:rPr>
              <a:t>长什么样？</a:t>
            </a:r>
            <a:endParaRPr>
              <a:latin typeface="Times New Roman"/>
              <a:ea typeface="微软雅黑"/>
            </a:endParaRPr>
          </a:p>
        </p:txBody>
      </p:sp>
      <p:sp>
        <p:nvSpPr>
          <p:cNvPr id="178" name="文本"/>
          <p:cNvSpPr txBox="1"/>
          <p:nvPr/>
        </p:nvSpPr>
        <p:spPr>
          <a:xfrm>
            <a:off x="1277496" y="5645280"/>
            <a:ext cx="2003400" cy="184063"/>
          </a:xfrm>
          <a:prstGeom prst="rect">
            <a:avLst/>
          </a:prstGeom>
          <a:noFill/>
          <a:ln>
            <a:noFill/>
          </a:ln>
        </p:spPr>
        <p:txBody>
          <a:bodyPr wrap="none" lIns="0" tIns="0" rIns="0" bIns="0" anchor="ctr"/>
          <a:lstStyle/>
          <a:p>
            <a:pPr algn="l">
              <a:lnSpc>
                <a:spcPct val="115000"/>
              </a:lnSpc>
              <a:spcAft>
                <a:spcPts val="0"/>
              </a:spcAft>
            </a:pPr>
            <a:r>
              <a:rPr lang="zh-CN" altLang="en-US" dirty="0">
                <a:solidFill>
                  <a:srgbClr val="0E3F8C"/>
                </a:solidFill>
                <a:latin typeface="Times New Roman"/>
                <a:ea typeface="微软雅黑"/>
              </a:rPr>
              <a:t>构型 · 键长</a:t>
            </a:r>
            <a:endParaRPr>
              <a:latin typeface="Times New Roman"/>
              <a:ea typeface="微软雅黑"/>
            </a:endParaRPr>
          </a:p>
        </p:txBody>
      </p:sp>
      <p:sp>
        <p:nvSpPr>
          <p:cNvPr id="179" name="形状"/>
          <p:cNvSpPr/>
          <p:nvPr/>
        </p:nvSpPr>
        <p:spPr>
          <a:xfrm>
            <a:off x="3567096" y="5304309"/>
            <a:ext cx="2541456" cy="596234"/>
          </a:xfrm>
          <a:prstGeom prst="roundRect">
            <a:avLst>
              <a:gd name="adj" fmla="val 6000"/>
            </a:avLst>
          </a:prstGeom>
          <a:solidFill>
            <a:srgbClr val="FFFFFF"/>
          </a:solidFill>
          <a:ln w="17780" cap="rnd">
            <a:solidFill>
              <a:srgbClr val="0E3F8C"/>
            </a:solidFill>
          </a:ln>
        </p:spPr>
        <p:txBody>
          <a:bodyPr/>
          <a:lstStyle/>
          <a:p>
            <a:endParaRPr lang="zh-CN" sz="1130">
              <a:latin typeface="Times New Roman"/>
              <a:ea typeface="微软雅黑"/>
            </a:endParaRPr>
          </a:p>
        </p:txBody>
      </p:sp>
      <p:sp>
        <p:nvSpPr>
          <p:cNvPr id="180" name="文本"/>
          <p:cNvSpPr txBox="1"/>
          <p:nvPr/>
        </p:nvSpPr>
        <p:spPr>
          <a:xfrm>
            <a:off x="3727368" y="5348584"/>
            <a:ext cx="343440" cy="232500"/>
          </a:xfrm>
          <a:prstGeom prst="rect">
            <a:avLst/>
          </a:prstGeom>
          <a:noFill/>
          <a:ln>
            <a:noFill/>
          </a:ln>
        </p:spPr>
        <p:txBody>
          <a:bodyPr wrap="none" lIns="0" tIns="0" rIns="0" bIns="0" anchor="ctr"/>
          <a:lstStyle/>
          <a:p>
            <a:pPr algn="l">
              <a:lnSpc>
                <a:spcPct val="115000"/>
              </a:lnSpc>
              <a:spcAft>
                <a:spcPts val="0"/>
              </a:spcAft>
            </a:pPr>
            <a:r>
              <a:rPr lang="zh-CN" altLang="en-US" b="1">
                <a:solidFill>
                  <a:srgbClr val="0E3F8C"/>
                </a:solidFill>
                <a:latin typeface="Times New Roman"/>
                <a:ea typeface="微软雅黑"/>
              </a:rPr>
              <a:t>②</a:t>
            </a:r>
            <a:endParaRPr>
              <a:latin typeface="Times New Roman"/>
              <a:ea typeface="微软雅黑"/>
            </a:endParaRPr>
          </a:p>
        </p:txBody>
      </p:sp>
      <p:sp>
        <p:nvSpPr>
          <p:cNvPr id="181" name="文本"/>
          <p:cNvSpPr txBox="1"/>
          <p:nvPr/>
        </p:nvSpPr>
        <p:spPr>
          <a:xfrm>
            <a:off x="4047912" y="5363115"/>
            <a:ext cx="2060640" cy="203438"/>
          </a:xfrm>
          <a:prstGeom prst="rect">
            <a:avLst/>
          </a:prstGeom>
          <a:noFill/>
          <a:ln>
            <a:noFill/>
          </a:ln>
        </p:spPr>
        <p:txBody>
          <a:bodyPr wrap="none" lIns="0" tIns="0" rIns="0" bIns="0" anchor="ctr"/>
          <a:lstStyle/>
          <a:p>
            <a:pPr algn="l">
              <a:lnSpc>
                <a:spcPct val="115000"/>
              </a:lnSpc>
              <a:spcAft>
                <a:spcPts val="0"/>
              </a:spcAft>
            </a:pPr>
            <a:r>
              <a:rPr lang="zh-CN" altLang="en-US" b="1">
                <a:solidFill>
                  <a:srgbClr val="1F2937"/>
                </a:solidFill>
                <a:latin typeface="Times New Roman"/>
                <a:ea typeface="微软雅黑"/>
              </a:rPr>
              <a:t>电荷怎么分？</a:t>
            </a:r>
            <a:endParaRPr>
              <a:latin typeface="Times New Roman"/>
              <a:ea typeface="微软雅黑"/>
            </a:endParaRPr>
          </a:p>
        </p:txBody>
      </p:sp>
      <p:sp>
        <p:nvSpPr>
          <p:cNvPr id="182" name="文本"/>
          <p:cNvSpPr txBox="1"/>
          <p:nvPr/>
        </p:nvSpPr>
        <p:spPr>
          <a:xfrm>
            <a:off x="4047912" y="5659454"/>
            <a:ext cx="2003400" cy="184063"/>
          </a:xfrm>
          <a:prstGeom prst="rect">
            <a:avLst/>
          </a:prstGeom>
          <a:noFill/>
          <a:ln>
            <a:noFill/>
          </a:ln>
        </p:spPr>
        <p:txBody>
          <a:bodyPr wrap="none" lIns="0" tIns="0" rIns="0" bIns="0" anchor="ctr"/>
          <a:lstStyle/>
          <a:p>
            <a:pPr algn="l">
              <a:lnSpc>
                <a:spcPct val="115000"/>
              </a:lnSpc>
              <a:spcAft>
                <a:spcPts val="0"/>
              </a:spcAft>
            </a:pPr>
            <a:r>
              <a:rPr lang="zh-CN" altLang="en-US" dirty="0">
                <a:solidFill>
                  <a:srgbClr val="0E3F8C"/>
                </a:solidFill>
                <a:latin typeface="Times New Roman"/>
                <a:ea typeface="微软雅黑"/>
              </a:rPr>
              <a:t>极性 · 化合价</a:t>
            </a:r>
            <a:endParaRPr>
              <a:latin typeface="Times New Roman"/>
              <a:ea typeface="微软雅黑"/>
            </a:endParaRPr>
          </a:p>
        </p:txBody>
      </p:sp>
      <p:sp>
        <p:nvSpPr>
          <p:cNvPr id="183" name="形状"/>
          <p:cNvSpPr/>
          <p:nvPr/>
        </p:nvSpPr>
        <p:spPr>
          <a:xfrm>
            <a:off x="6337512" y="5304309"/>
            <a:ext cx="2541456" cy="596234"/>
          </a:xfrm>
          <a:prstGeom prst="roundRect">
            <a:avLst>
              <a:gd name="adj" fmla="val 6000"/>
            </a:avLst>
          </a:prstGeom>
          <a:solidFill>
            <a:srgbClr val="FFFFFF"/>
          </a:solidFill>
          <a:ln w="17780" cap="rnd">
            <a:solidFill>
              <a:srgbClr val="0E3F8C"/>
            </a:solidFill>
          </a:ln>
        </p:spPr>
        <p:txBody>
          <a:bodyPr/>
          <a:lstStyle/>
          <a:p>
            <a:endParaRPr lang="zh-CN" sz="1130">
              <a:latin typeface="Times New Roman"/>
              <a:ea typeface="微软雅黑"/>
            </a:endParaRPr>
          </a:p>
        </p:txBody>
      </p:sp>
      <p:sp>
        <p:nvSpPr>
          <p:cNvPr id="184" name="文本"/>
          <p:cNvSpPr txBox="1"/>
          <p:nvPr/>
        </p:nvSpPr>
        <p:spPr>
          <a:xfrm>
            <a:off x="6497784" y="5348584"/>
            <a:ext cx="343440" cy="232500"/>
          </a:xfrm>
          <a:prstGeom prst="rect">
            <a:avLst/>
          </a:prstGeom>
          <a:noFill/>
          <a:ln>
            <a:noFill/>
          </a:ln>
        </p:spPr>
        <p:txBody>
          <a:bodyPr wrap="none" lIns="0" tIns="0" rIns="0" bIns="0" anchor="ctr"/>
          <a:lstStyle/>
          <a:p>
            <a:pPr algn="l">
              <a:lnSpc>
                <a:spcPct val="115000"/>
              </a:lnSpc>
              <a:spcAft>
                <a:spcPts val="0"/>
              </a:spcAft>
            </a:pPr>
            <a:r>
              <a:rPr lang="zh-CN" altLang="en-US" b="1">
                <a:solidFill>
                  <a:srgbClr val="0E3F8C"/>
                </a:solidFill>
                <a:latin typeface="Times New Roman"/>
                <a:ea typeface="微软雅黑"/>
              </a:rPr>
              <a:t>③</a:t>
            </a:r>
            <a:endParaRPr>
              <a:latin typeface="Times New Roman"/>
              <a:ea typeface="微软雅黑"/>
            </a:endParaRPr>
          </a:p>
        </p:txBody>
      </p:sp>
      <p:sp>
        <p:nvSpPr>
          <p:cNvPr id="185" name="文本"/>
          <p:cNvSpPr txBox="1"/>
          <p:nvPr/>
        </p:nvSpPr>
        <p:spPr>
          <a:xfrm>
            <a:off x="6818328" y="5363115"/>
            <a:ext cx="2060640" cy="203438"/>
          </a:xfrm>
          <a:prstGeom prst="rect">
            <a:avLst/>
          </a:prstGeom>
          <a:noFill/>
          <a:ln>
            <a:noFill/>
          </a:ln>
        </p:spPr>
        <p:txBody>
          <a:bodyPr wrap="none" lIns="0" tIns="0" rIns="0" bIns="0" anchor="ctr"/>
          <a:lstStyle/>
          <a:p>
            <a:pPr algn="l">
              <a:lnSpc>
                <a:spcPct val="115000"/>
              </a:lnSpc>
              <a:spcAft>
                <a:spcPts val="0"/>
              </a:spcAft>
            </a:pPr>
            <a:r>
              <a:rPr lang="zh-CN" altLang="en-US" b="1">
                <a:solidFill>
                  <a:srgbClr val="1F2937"/>
                </a:solidFill>
                <a:latin typeface="Times New Roman"/>
                <a:ea typeface="微软雅黑"/>
              </a:rPr>
              <a:t>电子在哪？</a:t>
            </a:r>
            <a:endParaRPr>
              <a:latin typeface="Times New Roman"/>
              <a:ea typeface="微软雅黑"/>
            </a:endParaRPr>
          </a:p>
        </p:txBody>
      </p:sp>
      <p:sp>
        <p:nvSpPr>
          <p:cNvPr id="186" name="文本"/>
          <p:cNvSpPr txBox="1"/>
          <p:nvPr/>
        </p:nvSpPr>
        <p:spPr>
          <a:xfrm>
            <a:off x="6818328" y="5646928"/>
            <a:ext cx="2003400" cy="184063"/>
          </a:xfrm>
          <a:prstGeom prst="rect">
            <a:avLst/>
          </a:prstGeom>
          <a:noFill/>
          <a:ln>
            <a:noFill/>
          </a:ln>
        </p:spPr>
        <p:txBody>
          <a:bodyPr wrap="none" lIns="0" tIns="0" rIns="0" bIns="0" anchor="ctr"/>
          <a:lstStyle/>
          <a:p>
            <a:pPr algn="l">
              <a:lnSpc>
                <a:spcPct val="115000"/>
              </a:lnSpc>
              <a:spcAft>
                <a:spcPts val="0"/>
              </a:spcAft>
            </a:pPr>
            <a:r>
              <a:rPr lang="zh-CN" altLang="en-US" dirty="0">
                <a:solidFill>
                  <a:srgbClr val="0E3F8C"/>
                </a:solidFill>
                <a:latin typeface="Times New Roman"/>
                <a:ea typeface="微软雅黑"/>
              </a:rPr>
              <a:t>HOMO / LUMO</a:t>
            </a:r>
            <a:endParaRPr>
              <a:latin typeface="Times New Roman"/>
              <a:ea typeface="微软雅黑"/>
            </a:endParaRPr>
          </a:p>
        </p:txBody>
      </p:sp>
      <p:sp>
        <p:nvSpPr>
          <p:cNvPr id="187" name="形状"/>
          <p:cNvSpPr/>
          <p:nvPr/>
        </p:nvSpPr>
        <p:spPr>
          <a:xfrm>
            <a:off x="9107928" y="5304309"/>
            <a:ext cx="2484216" cy="596234"/>
          </a:xfrm>
          <a:prstGeom prst="roundRect">
            <a:avLst>
              <a:gd name="adj" fmla="val 6000"/>
            </a:avLst>
          </a:prstGeom>
          <a:solidFill>
            <a:srgbClr val="FBF0EF"/>
          </a:solidFill>
          <a:ln w="17780" cap="rnd">
            <a:solidFill>
              <a:srgbClr val="B03A36"/>
            </a:solidFill>
          </a:ln>
        </p:spPr>
        <p:txBody>
          <a:bodyPr/>
          <a:lstStyle/>
          <a:p>
            <a:endParaRPr lang="zh-CN" sz="1130">
              <a:latin typeface="Times New Roman"/>
              <a:ea typeface="微软雅黑"/>
            </a:endParaRPr>
          </a:p>
        </p:txBody>
      </p:sp>
      <p:sp>
        <p:nvSpPr>
          <p:cNvPr id="188" name="文本"/>
          <p:cNvSpPr txBox="1"/>
          <p:nvPr/>
        </p:nvSpPr>
        <p:spPr>
          <a:xfrm>
            <a:off x="9199307" y="5348584"/>
            <a:ext cx="343440" cy="232500"/>
          </a:xfrm>
          <a:prstGeom prst="rect">
            <a:avLst/>
          </a:prstGeom>
          <a:noFill/>
          <a:ln>
            <a:noFill/>
          </a:ln>
        </p:spPr>
        <p:txBody>
          <a:bodyPr wrap="none" lIns="0" tIns="0" rIns="0" bIns="0" anchor="ctr"/>
          <a:lstStyle/>
          <a:p>
            <a:pPr algn="l">
              <a:lnSpc>
                <a:spcPct val="115000"/>
              </a:lnSpc>
              <a:spcAft>
                <a:spcPts val="0"/>
              </a:spcAft>
            </a:pPr>
            <a:r>
              <a:rPr lang="zh-CN" altLang="en-US" b="1" dirty="0">
                <a:solidFill>
                  <a:srgbClr val="B03A36"/>
                </a:solidFill>
                <a:latin typeface="Times New Roman"/>
                <a:ea typeface="微软雅黑"/>
              </a:rPr>
              <a:t>④</a:t>
            </a:r>
            <a:endParaRPr>
              <a:latin typeface="Times New Roman"/>
              <a:ea typeface="微软雅黑"/>
            </a:endParaRPr>
          </a:p>
        </p:txBody>
      </p:sp>
      <p:sp>
        <p:nvSpPr>
          <p:cNvPr id="189" name="文本"/>
          <p:cNvSpPr txBox="1"/>
          <p:nvPr/>
        </p:nvSpPr>
        <p:spPr>
          <a:xfrm>
            <a:off x="9519851" y="5363115"/>
            <a:ext cx="2060640" cy="203438"/>
          </a:xfrm>
          <a:prstGeom prst="rect">
            <a:avLst/>
          </a:prstGeom>
          <a:noFill/>
          <a:ln>
            <a:noFill/>
          </a:ln>
        </p:spPr>
        <p:txBody>
          <a:bodyPr wrap="none" lIns="0" tIns="0" rIns="0" bIns="0" anchor="ctr"/>
          <a:lstStyle/>
          <a:p>
            <a:pPr algn="l">
              <a:lnSpc>
                <a:spcPct val="115000"/>
              </a:lnSpc>
              <a:spcAft>
                <a:spcPts val="0"/>
              </a:spcAft>
            </a:pPr>
            <a:r>
              <a:rPr lang="zh-CN" altLang="en-US" b="1" dirty="0">
                <a:solidFill>
                  <a:srgbClr val="1F2937"/>
                </a:solidFill>
                <a:latin typeface="Times New Roman"/>
                <a:ea typeface="微软雅黑"/>
              </a:rPr>
              <a:t>怎么唤醒？</a:t>
            </a:r>
            <a:endParaRPr>
              <a:latin typeface="Times New Roman"/>
              <a:ea typeface="微软雅黑"/>
            </a:endParaRPr>
          </a:p>
        </p:txBody>
      </p:sp>
      <p:sp>
        <p:nvSpPr>
          <p:cNvPr id="190" name="文本"/>
          <p:cNvSpPr txBox="1"/>
          <p:nvPr/>
        </p:nvSpPr>
        <p:spPr>
          <a:xfrm>
            <a:off x="9588744" y="5659454"/>
            <a:ext cx="2003400" cy="184063"/>
          </a:xfrm>
          <a:prstGeom prst="rect">
            <a:avLst/>
          </a:prstGeom>
          <a:noFill/>
          <a:ln>
            <a:noFill/>
          </a:ln>
        </p:spPr>
        <p:txBody>
          <a:bodyPr wrap="none" lIns="0" tIns="0" rIns="0" bIns="0" anchor="ctr"/>
          <a:lstStyle/>
          <a:p>
            <a:pPr algn="l">
              <a:lnSpc>
                <a:spcPct val="115000"/>
              </a:lnSpc>
              <a:spcAft>
                <a:spcPts val="0"/>
              </a:spcAft>
            </a:pPr>
            <a:r>
              <a:rPr lang="zh-CN" altLang="en-US" dirty="0">
                <a:solidFill>
                  <a:srgbClr val="B03A36"/>
                </a:solidFill>
                <a:latin typeface="Times New Roman"/>
                <a:ea typeface="微软雅黑"/>
              </a:rPr>
              <a:t>活化 ★反应</a:t>
            </a:r>
            <a:endParaRPr>
              <a:latin typeface="Times New Roman"/>
              <a:ea typeface="微软雅黑"/>
            </a:endParaRPr>
          </a:p>
        </p:txBody>
      </p:sp>
      <p:pic>
        <p:nvPicPr>
          <p:cNvPr id="191" name="图片 8"/>
          <p:cNvPicPr>
            <a:picLocks noChangeAspect="1"/>
          </p:cNvPicPr>
          <p:nvPr/>
        </p:nvPicPr>
        <p:blipFill>
          <a:blip r:embed="rId2"/>
          <a:stretch>
            <a:fillRect/>
          </a:stretch>
        </p:blipFill>
        <p:spPr>
          <a:xfrm>
            <a:off x="1458761" y="1695653"/>
            <a:ext cx="3153446" cy="2188457"/>
          </a:xfrm>
          <a:prstGeom prst="rect">
            <a:avLst/>
          </a:prstGeom>
        </p:spPr>
      </p:pic>
      <p:pic>
        <p:nvPicPr>
          <p:cNvPr id="192" name="Picture 8" descr="https://xpic.x-mol.com/ueupload%2Fimage%2F20210622%2F13-30%2F%E6%96%874-1.jpg"/>
          <p:cNvPicPr>
            <a:picLocks noChangeAspect="1" noChangeArrowheads="1"/>
          </p:cNvPicPr>
          <p:nvPr/>
        </p:nvPicPr>
        <p:blipFill>
          <a:blip r:embed="rId3">
            <a:extLst/>
          </a:blip>
          <a:srcRect/>
          <a:stretch>
            <a:fillRect/>
          </a:stretch>
        </p:blipFill>
        <p:spPr bwMode="auto">
          <a:xfrm>
            <a:off x="7135982" y="1741247"/>
            <a:ext cx="4035475" cy="2248336"/>
          </a:xfrm>
          <a:prstGeom prst="rect">
            <a:avLst/>
          </a:prstGeom>
          <a:noFill/>
          <a:extLst/>
        </p:spPr>
      </p:pic>
      <p:sp>
        <p:nvSpPr>
          <p:cNvPr id="193" name="文本"/>
          <p:cNvSpPr txBox="1"/>
          <p:nvPr/>
        </p:nvSpPr>
        <p:spPr>
          <a:xfrm>
            <a:off x="7608240" y="4136996"/>
            <a:ext cx="2037457" cy="214483"/>
          </a:xfrm>
          <a:prstGeom prst="rect">
            <a:avLst/>
          </a:prstGeom>
          <a:noFill/>
          <a:ln>
            <a:noFill/>
          </a:ln>
        </p:spPr>
        <p:txBody>
          <a:bodyPr wrap="none" lIns="0" tIns="0" rIns="0" bIns="0" anchor="ctr"/>
          <a:lstStyle/>
          <a:p>
            <a:pPr>
              <a:lnSpc>
                <a:spcPct val="115000"/>
              </a:lnSpc>
            </a:pPr>
            <a:r>
              <a:rPr lang="zh-CN" altLang="en-US" dirty="0">
                <a:solidFill>
                  <a:srgbClr val="1F2937"/>
                </a:solidFill>
                <a:latin typeface="Times New Roman"/>
                <a:ea typeface="微软雅黑"/>
              </a:rPr>
              <a:t>绿色低碳技术：将</a:t>
            </a:r>
            <a:r>
              <a:rPr lang="en-US" altLang="zh-CN" dirty="0">
                <a:solidFill>
                  <a:srgbClr val="1F2937"/>
                </a:solidFill>
                <a:latin typeface="Times New Roman"/>
                <a:ea typeface="微软雅黑"/>
              </a:rPr>
              <a:t>CO</a:t>
            </a:r>
            <a:r>
              <a:rPr lang="en-US" altLang="zh-CN" baseline="-25000" dirty="0">
                <a:solidFill>
                  <a:srgbClr val="1F2937"/>
                </a:solidFill>
                <a:latin typeface="Times New Roman"/>
                <a:ea typeface="微软雅黑"/>
              </a:rPr>
              <a:t>2</a:t>
            </a:r>
            <a:r>
              <a:rPr lang="zh-CN" altLang="en-US" dirty="0">
                <a:solidFill>
                  <a:srgbClr val="1F2937"/>
                </a:solidFill>
                <a:latin typeface="Times New Roman"/>
                <a:ea typeface="微软雅黑"/>
              </a:rPr>
              <a:t>变石油产品</a:t>
            </a:r>
            <a:endParaRPr dirty="0">
              <a:latin typeface="Times New Roman"/>
              <a:ea typeface="微软雅黑"/>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196"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dirty="0">
                <a:solidFill>
                  <a:srgbClr val="FFFFFF"/>
                </a:solidFill>
                <a:latin typeface="Times New Roman"/>
                <a:ea typeface="微软雅黑"/>
              </a:rPr>
              <a:t>《材料计算物理》·</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第二章</a:t>
            </a:r>
            <a:r>
              <a:rPr lang="en-US" altLang="zh-CN" sz="1125" dirty="0">
                <a:solidFill>
                  <a:srgbClr val="FFFFFF"/>
                </a:solidFill>
                <a:latin typeface="Times New Roman"/>
                <a:ea typeface="微软雅黑"/>
              </a:rPr>
              <a:t> </a:t>
            </a:r>
            <a:r>
              <a:rPr lang="zh-CN" altLang="en-US" sz="1125" dirty="0">
                <a:solidFill>
                  <a:srgbClr val="FFFFFF"/>
                </a:solidFill>
                <a:latin typeface="Times New Roman"/>
                <a:ea typeface="微软雅黑"/>
              </a:rPr>
              <a:t>密度泛函理论基础</a:t>
            </a:r>
            <a:endParaRPr dirty="0">
              <a:latin typeface="Times New Roman"/>
              <a:ea typeface="微软雅黑"/>
            </a:endParaRPr>
          </a:p>
        </p:txBody>
      </p:sp>
      <p:sp>
        <p:nvSpPr>
          <p:cNvPr id="197"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198"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zh-CN" sz="2475" b="1" dirty="0">
                <a:solidFill>
                  <a:srgbClr val="0E3F8C"/>
                </a:solidFill>
                <a:latin typeface="Times New Roman"/>
                <a:ea typeface="微软雅黑"/>
              </a:rPr>
              <a:t>课程回顾：密度泛函理论</a:t>
            </a:r>
            <a:r>
              <a:rPr lang="en-US" altLang="zh-CN" sz="2475" b="1" dirty="0">
                <a:solidFill>
                  <a:srgbClr val="0E3F8C"/>
                </a:solidFill>
                <a:latin typeface="Times New Roman"/>
                <a:ea typeface="微软雅黑"/>
              </a:rPr>
              <a:t>(DFT)</a:t>
            </a:r>
            <a:r>
              <a:rPr lang="zh-CN" sz="2475" b="1" dirty="0">
                <a:solidFill>
                  <a:srgbClr val="0E3F8C"/>
                </a:solidFill>
                <a:latin typeface="Times New Roman"/>
                <a:ea typeface="微软雅黑"/>
              </a:rPr>
              <a:t>的</a:t>
            </a:r>
            <a:r>
              <a:rPr lang="en-US" sz="2475" b="1" dirty="0">
                <a:solidFill>
                  <a:srgbClr val="0E3F8C"/>
                </a:solidFill>
                <a:latin typeface="Times New Roman"/>
                <a:ea typeface="微软雅黑"/>
              </a:rPr>
              <a:t>"</a:t>
            </a:r>
            <a:r>
              <a:rPr lang="zh-CN" sz="2475" b="1" dirty="0">
                <a:solidFill>
                  <a:srgbClr val="0E3F8C"/>
                </a:solidFill>
                <a:latin typeface="Times New Roman"/>
                <a:ea typeface="微软雅黑"/>
              </a:rPr>
              <a:t>两根支柱</a:t>
            </a:r>
            <a:r>
              <a:rPr lang="en-US" sz="2475" b="1" dirty="0">
                <a:solidFill>
                  <a:srgbClr val="0E3F8C"/>
                </a:solidFill>
                <a:latin typeface="Times New Roman"/>
                <a:ea typeface="微软雅黑"/>
              </a:rPr>
              <a:t>"</a:t>
            </a:r>
            <a:endParaRPr dirty="0">
              <a:latin typeface="Times New Roman"/>
              <a:ea typeface="微软雅黑"/>
            </a:endParaRPr>
          </a:p>
        </p:txBody>
      </p:sp>
      <p:sp>
        <p:nvSpPr>
          <p:cNvPr id="199" name="文本框 24"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200" name="文本框 25" descr="{&quot;isTemplate&quot;:true,&quot;type&quot;:&quot;text&quot;}"/>
          <p:cNvSpPr txBox="1"/>
          <p:nvPr/>
        </p:nvSpPr>
        <p:spPr>
          <a:xfrm>
            <a:off x="11391900" y="6438900"/>
            <a:ext cx="41910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4 / 16</a:t>
            </a:r>
            <a:endParaRPr>
              <a:latin typeface="Times New Roman"/>
              <a:ea typeface="微软雅黑"/>
            </a:endParaRPr>
          </a:p>
        </p:txBody>
      </p:sp>
      <p:sp>
        <p:nvSpPr>
          <p:cNvPr id="201" name="形状"/>
          <p:cNvSpPr/>
          <p:nvPr/>
        </p:nvSpPr>
        <p:spPr>
          <a:xfrm>
            <a:off x="519336" y="1311403"/>
            <a:ext cx="5920128" cy="1480838"/>
          </a:xfrm>
          <a:prstGeom prst="roundRect">
            <a:avLst>
              <a:gd name="adj" fmla="val 9000"/>
            </a:avLst>
          </a:prstGeom>
          <a:solidFill>
            <a:srgbClr val="EFF4FB"/>
          </a:solidFill>
          <a:ln w="19050" cap="rnd">
            <a:solidFill>
              <a:srgbClr val="0E3F8C"/>
            </a:solidFill>
          </a:ln>
        </p:spPr>
        <p:txBody>
          <a:bodyPr/>
          <a:lstStyle/>
          <a:p>
            <a:endParaRPr lang="zh-CN" sz="1600">
              <a:ea typeface="微软雅黑"/>
              <a:cs typeface="Times New Roman" panose="02020603050405020304" pitchFamily="18" charset="0"/>
            </a:endParaRPr>
          </a:p>
        </p:txBody>
      </p:sp>
      <p:sp>
        <p:nvSpPr>
          <p:cNvPr id="202" name="文本"/>
          <p:cNvSpPr txBox="1"/>
          <p:nvPr/>
        </p:nvSpPr>
        <p:spPr>
          <a:xfrm>
            <a:off x="581004" y="1387333"/>
            <a:ext cx="5796792" cy="218351"/>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0E3F8C"/>
                </a:solidFill>
                <a:latin typeface="微软雅黑" panose="020B0503020204020204" pitchFamily="34" charset="-122"/>
                <a:ea typeface="微软雅黑" panose="020B0503020204020204" pitchFamily="34" charset="-122"/>
                <a:cs typeface="Times New Roman" panose="02020603050405020304" pitchFamily="18" charset="0"/>
              </a:rPr>
              <a:t>支柱一 · Hohenberg–Kohn 定理（1964）</a:t>
            </a:r>
            <a:endParaRPr/>
          </a:p>
        </p:txBody>
      </p:sp>
      <p:sp>
        <p:nvSpPr>
          <p:cNvPr id="203" name="文本"/>
          <p:cNvSpPr txBox="1"/>
          <p:nvPr/>
        </p:nvSpPr>
        <p:spPr>
          <a:xfrm>
            <a:off x="704340" y="1833274"/>
            <a:ext cx="5673456" cy="192149"/>
          </a:xfrm>
          <a:prstGeom prst="rect">
            <a:avLst/>
          </a:prstGeom>
          <a:noFill/>
          <a:ln>
            <a:noFill/>
          </a:ln>
        </p:spPr>
        <p:txBody>
          <a:bodyPr wrap="none" lIns="0" tIns="0" rIns="0" bIns="0" anchor="ctr"/>
          <a:lstStyle/>
          <a:p>
            <a:pPr>
              <a:lnSpc>
                <a:spcPct val="115000"/>
              </a:lnSpc>
            </a:pPr>
            <a:r>
              <a:rPr lang="zh-CN" altLang="en-US" dirty="0">
                <a:solidFill>
                  <a:srgbClr val="1F2937"/>
                </a:solidFill>
                <a:latin typeface="微软雅黑" panose="020B0503020204020204" pitchFamily="34" charset="-122"/>
                <a:ea typeface="微软雅黑" panose="020B0503020204020204" pitchFamily="34" charset="-122"/>
                <a:cs typeface="Times New Roman" panose="02020603050405020304" pitchFamily="18" charset="0"/>
              </a:rPr>
              <a:t>定理一：电子密度 ρ(r) 决定多电子系统的全部基态性质</a:t>
            </a:r>
            <a:endParaRPr/>
          </a:p>
        </p:txBody>
      </p:sp>
      <p:sp>
        <p:nvSpPr>
          <p:cNvPr id="204" name="文本"/>
          <p:cNvSpPr txBox="1"/>
          <p:nvPr/>
        </p:nvSpPr>
        <p:spPr>
          <a:xfrm>
            <a:off x="889344" y="2048301"/>
            <a:ext cx="5488452" cy="192149"/>
          </a:xfrm>
          <a:prstGeom prst="rect">
            <a:avLst/>
          </a:prstGeom>
          <a:noFill/>
          <a:ln>
            <a:noFill/>
          </a:ln>
        </p:spPr>
        <p:txBody>
          <a:bodyPr wrap="none" lIns="0" tIns="0" rIns="0" bIns="0" anchor="ctr"/>
          <a:lstStyle/>
          <a:p>
            <a:pPr algn="l">
              <a:lnSpc>
                <a:spcPct val="115000"/>
              </a:lnSpc>
              <a:spcAft>
                <a:spcPts val="0"/>
              </a:spcAft>
            </a:pPr>
            <a:endParaRPr lang="zh-CN" altLang="en-US" sz="976" dirty="0">
              <a:solidFill>
                <a:srgbClr val="1F2937"/>
              </a:solidFill>
              <a:latin typeface="Microsoft YaHei"/>
              <a:ea typeface="Microsoft YaHei"/>
            </a:endParaRPr>
          </a:p>
        </p:txBody>
      </p:sp>
      <p:sp>
        <p:nvSpPr>
          <p:cNvPr id="205" name="文本"/>
          <p:cNvSpPr txBox="1"/>
          <p:nvPr/>
        </p:nvSpPr>
        <p:spPr>
          <a:xfrm>
            <a:off x="704340" y="2275358"/>
            <a:ext cx="5673456" cy="192149"/>
          </a:xfrm>
          <a:prstGeom prst="rect">
            <a:avLst/>
          </a:prstGeom>
          <a:noFill/>
          <a:ln>
            <a:noFill/>
          </a:ln>
        </p:spPr>
        <p:txBody>
          <a:bodyPr wrap="none" lIns="0" tIns="0" rIns="0" bIns="0" anchor="ctr"/>
          <a:lstStyle/>
          <a:p>
            <a:pPr algn="l">
              <a:lnSpc>
                <a:spcPct val="115000"/>
              </a:lnSpc>
              <a:spcAft>
                <a:spcPts val="0"/>
              </a:spcAft>
            </a:pPr>
            <a:r>
              <a:rPr lang="zh-CN" altLang="en-US" dirty="0">
                <a:solidFill>
                  <a:srgbClr val="1F2937"/>
                </a:solidFill>
                <a:latin typeface="微软雅黑" panose="020B0503020204020204" pitchFamily="34" charset="-122"/>
                <a:ea typeface="微软雅黑" panose="020B0503020204020204" pitchFamily="34" charset="-122"/>
                <a:cs typeface="Times New Roman" panose="02020603050405020304" pitchFamily="18" charset="0"/>
              </a:rPr>
              <a:t>定理二：能量极小值 = 基态电荷密度</a:t>
            </a:r>
            <a:endParaRPr dirty="0"/>
          </a:p>
        </p:txBody>
      </p:sp>
      <p:sp>
        <p:nvSpPr>
          <p:cNvPr id="206" name="箭头"/>
          <p:cNvSpPr/>
          <p:nvPr/>
        </p:nvSpPr>
        <p:spPr>
          <a:xfrm>
            <a:off x="3479400" y="2884794"/>
            <a:ext cx="0" cy="277657"/>
          </a:xfrm>
          <a:prstGeom prst="straightConnector1">
            <a:avLst/>
          </a:prstGeom>
          <a:ln w="27940" cap="rnd">
            <a:solidFill>
              <a:srgbClr val="0E3F8C"/>
            </a:solidFill>
          </a:ln>
        </p:spPr>
        <p:txBody>
          <a:bodyPr/>
          <a:lstStyle/>
          <a:p>
            <a:endParaRPr lang="zh-CN"/>
          </a:p>
        </p:txBody>
      </p:sp>
      <p:sp>
        <p:nvSpPr>
          <p:cNvPr id="207" name="形状"/>
          <p:cNvSpPr/>
          <p:nvPr/>
        </p:nvSpPr>
        <p:spPr>
          <a:xfrm>
            <a:off x="519336" y="3285855"/>
            <a:ext cx="5920128" cy="1480838"/>
          </a:xfrm>
          <a:prstGeom prst="roundRect">
            <a:avLst>
              <a:gd name="adj" fmla="val 9000"/>
            </a:avLst>
          </a:prstGeom>
          <a:solidFill>
            <a:srgbClr val="EFF4FB"/>
          </a:solidFill>
          <a:ln w="19050" cap="rnd">
            <a:solidFill>
              <a:srgbClr val="0E3F8C"/>
            </a:solidFill>
          </a:ln>
        </p:spPr>
        <p:txBody>
          <a:bodyPr/>
          <a:lstStyle/>
          <a:p>
            <a:endParaRPr lang="zh-CN"/>
          </a:p>
        </p:txBody>
      </p:sp>
      <p:sp>
        <p:nvSpPr>
          <p:cNvPr id="208" name="文本"/>
          <p:cNvSpPr txBox="1"/>
          <p:nvPr/>
        </p:nvSpPr>
        <p:spPr>
          <a:xfrm>
            <a:off x="581004" y="3361784"/>
            <a:ext cx="5796792" cy="218351"/>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0E3F8C"/>
                </a:solidFill>
                <a:latin typeface="Microsoft YaHei"/>
                <a:ea typeface="Microsoft YaHei"/>
              </a:rPr>
              <a:t>支柱二 · Kohn–Sham 方程（1965）</a:t>
            </a:r>
            <a:endParaRPr/>
          </a:p>
        </p:txBody>
      </p:sp>
      <p:sp>
        <p:nvSpPr>
          <p:cNvPr id="209" name="文本"/>
          <p:cNvSpPr txBox="1"/>
          <p:nvPr/>
        </p:nvSpPr>
        <p:spPr>
          <a:xfrm>
            <a:off x="624384" y="3671972"/>
            <a:ext cx="6385284" cy="389831"/>
          </a:xfrm>
          <a:prstGeom prst="rect">
            <a:avLst/>
          </a:prstGeom>
          <a:noFill/>
          <a:ln>
            <a:noFill/>
          </a:ln>
        </p:spPr>
        <p:txBody>
          <a:bodyPr wrap="none" lIns="0" tIns="0" rIns="0" bIns="0" anchor="ctr"/>
          <a:lstStyle/>
          <a:p>
            <a:pPr>
              <a:lnSpc>
                <a:spcPct val="115000"/>
              </a:lnSpc>
            </a:pPr>
            <a:r>
              <a:rPr lang="zh-CN" altLang="en-US" dirty="0">
                <a:solidFill>
                  <a:srgbClr val="1F2937"/>
                </a:solidFill>
                <a:latin typeface="微软雅黑" panose="020B0503020204020204" pitchFamily="34" charset="-122"/>
                <a:ea typeface="微软雅黑" panose="020B0503020204020204" pitchFamily="34" charset="-122"/>
              </a:rPr>
              <a:t>把多体问题变为：相互作用的 N 电子 → 无相互作用的</a:t>
            </a:r>
            <a:endParaRPr/>
          </a:p>
        </p:txBody>
      </p:sp>
      <p:sp>
        <p:nvSpPr>
          <p:cNvPr id="210" name="文本"/>
          <p:cNvSpPr txBox="1"/>
          <p:nvPr/>
        </p:nvSpPr>
        <p:spPr>
          <a:xfrm>
            <a:off x="889344" y="4022752"/>
            <a:ext cx="5488452" cy="192149"/>
          </a:xfrm>
          <a:prstGeom prst="rect">
            <a:avLst/>
          </a:prstGeom>
          <a:noFill/>
          <a:ln>
            <a:noFill/>
          </a:ln>
        </p:spPr>
        <p:txBody>
          <a:bodyPr wrap="none" lIns="0" tIns="0" rIns="0" bIns="0" anchor="ctr"/>
          <a:lstStyle/>
          <a:p>
            <a:pPr algn="l">
              <a:lnSpc>
                <a:spcPct val="115000"/>
              </a:lnSpc>
              <a:spcAft>
                <a:spcPts val="0"/>
              </a:spcAft>
            </a:pPr>
            <a:endParaRPr lang="zh-CN" altLang="en-US" sz="976" dirty="0">
              <a:solidFill>
                <a:srgbClr val="1F2937"/>
              </a:solidFill>
              <a:latin typeface="Microsoft YaHei"/>
              <a:ea typeface="Microsoft YaHei"/>
            </a:endParaRPr>
          </a:p>
        </p:txBody>
      </p:sp>
      <p:sp>
        <p:nvSpPr>
          <p:cNvPr id="211" name="文本"/>
          <p:cNvSpPr txBox="1"/>
          <p:nvPr/>
        </p:nvSpPr>
        <p:spPr>
          <a:xfrm>
            <a:off x="629425" y="4218018"/>
            <a:ext cx="5488452" cy="192149"/>
          </a:xfrm>
          <a:prstGeom prst="rect">
            <a:avLst/>
          </a:prstGeom>
          <a:noFill/>
          <a:ln>
            <a:noFill/>
          </a:ln>
        </p:spPr>
        <p:txBody>
          <a:bodyPr wrap="none" lIns="0" tIns="0" rIns="0" bIns="0" anchor="ctr"/>
          <a:lstStyle/>
          <a:p>
            <a:pPr>
              <a:lnSpc>
                <a:spcPct val="115000"/>
              </a:lnSpc>
            </a:pPr>
            <a:r>
              <a:rPr lang="zh-CN" altLang="en-US" dirty="0">
                <a:solidFill>
                  <a:srgbClr val="1F2937"/>
                </a:solidFill>
                <a:latin typeface="Microsoft YaHei"/>
                <a:ea typeface="Microsoft YaHei"/>
              </a:rPr>
              <a:t>单电子问题（可解）误差交给交换关联泛函 </a:t>
            </a:r>
            <a:r>
              <a:rPr lang="en-US" altLang="zh-CN" dirty="0" err="1">
                <a:solidFill>
                  <a:srgbClr val="1F2937"/>
                </a:solidFill>
                <a:latin typeface="Microsoft YaHei"/>
                <a:ea typeface="Microsoft YaHei"/>
              </a:rPr>
              <a:t>E</a:t>
            </a:r>
            <a:r>
              <a:rPr lang="en-US" altLang="zh-CN" baseline="-25000" dirty="0" err="1">
                <a:solidFill>
                  <a:srgbClr val="1F2937"/>
                </a:solidFill>
                <a:latin typeface="Microsoft YaHei"/>
                <a:ea typeface="Microsoft YaHei"/>
              </a:rPr>
              <a:t>xc</a:t>
            </a:r>
            <a:r>
              <a:rPr lang="en-US" altLang="zh-CN" baseline="-25000" dirty="0">
                <a:solidFill>
                  <a:srgbClr val="1F2937"/>
                </a:solidFill>
                <a:latin typeface="Microsoft YaHei"/>
                <a:ea typeface="Microsoft YaHei"/>
              </a:rPr>
              <a:t>[ρ]</a:t>
            </a:r>
            <a:endParaRPr lang="zh-CN" altLang="en-US" baseline="-25000" dirty="0">
              <a:solidFill>
                <a:srgbClr val="1F2937"/>
              </a:solidFill>
              <a:latin typeface="Microsoft YaHei"/>
              <a:ea typeface="Microsoft YaHei"/>
            </a:endParaRPr>
          </a:p>
        </p:txBody>
      </p:sp>
      <p:sp>
        <p:nvSpPr>
          <p:cNvPr id="212" name="形状"/>
          <p:cNvSpPr/>
          <p:nvPr/>
        </p:nvSpPr>
        <p:spPr>
          <a:xfrm>
            <a:off x="519336" y="5050520"/>
            <a:ext cx="5920128" cy="1048927"/>
          </a:xfrm>
          <a:prstGeom prst="roundRect">
            <a:avLst>
              <a:gd name="adj" fmla="val 9000"/>
            </a:avLst>
          </a:prstGeom>
          <a:solidFill>
            <a:srgbClr val="FFF8E1"/>
          </a:solidFill>
          <a:ln w="17780" cap="rnd">
            <a:solidFill>
              <a:srgbClr val="B8860B"/>
            </a:solidFill>
          </a:ln>
        </p:spPr>
        <p:txBody>
          <a:bodyPr/>
          <a:lstStyle/>
          <a:p>
            <a:endParaRPr lang="zh-CN"/>
          </a:p>
        </p:txBody>
      </p:sp>
      <p:sp>
        <p:nvSpPr>
          <p:cNvPr id="213" name="文本"/>
          <p:cNvSpPr txBox="1"/>
          <p:nvPr/>
        </p:nvSpPr>
        <p:spPr>
          <a:xfrm>
            <a:off x="581004" y="5165259"/>
            <a:ext cx="5796792" cy="192149"/>
          </a:xfrm>
          <a:prstGeom prst="rect">
            <a:avLst/>
          </a:prstGeom>
          <a:noFill/>
          <a:ln>
            <a:noFill/>
          </a:ln>
        </p:spPr>
        <p:txBody>
          <a:bodyPr wrap="none" lIns="0" tIns="0" rIns="0" bIns="0" anchor="ctr"/>
          <a:lstStyle/>
          <a:p>
            <a:pPr algn="ctr">
              <a:lnSpc>
                <a:spcPct val="115000"/>
              </a:lnSpc>
              <a:spcAft>
                <a:spcPts val="0"/>
              </a:spcAft>
            </a:pPr>
            <a:r>
              <a:rPr lang="zh-CN" altLang="en-US" dirty="0">
                <a:solidFill>
                  <a:srgbClr val="1F2937"/>
                </a:solidFill>
                <a:latin typeface="Microsoft YaHei"/>
                <a:ea typeface="Microsoft YaHei"/>
              </a:rPr>
              <a:t>一句话：不硬解多体波函数，</a:t>
            </a:r>
            <a:endParaRPr/>
          </a:p>
        </p:txBody>
      </p:sp>
      <p:sp>
        <p:nvSpPr>
          <p:cNvPr id="214" name="文本"/>
          <p:cNvSpPr txBox="1"/>
          <p:nvPr/>
        </p:nvSpPr>
        <p:spPr>
          <a:xfrm>
            <a:off x="581004" y="5470667"/>
            <a:ext cx="5796792" cy="227085"/>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B03A36"/>
                </a:solidFill>
                <a:latin typeface="Microsoft YaHei"/>
                <a:ea typeface="Microsoft YaHei"/>
              </a:rPr>
              <a:t>改算电子密度 ρ(r)</a:t>
            </a:r>
            <a:endParaRPr/>
          </a:p>
        </p:txBody>
      </p:sp>
      <p:sp>
        <p:nvSpPr>
          <p:cNvPr id="215" name="文本"/>
          <p:cNvSpPr txBox="1"/>
          <p:nvPr/>
        </p:nvSpPr>
        <p:spPr>
          <a:xfrm>
            <a:off x="581004" y="5796198"/>
            <a:ext cx="5796792" cy="174681"/>
          </a:xfrm>
          <a:prstGeom prst="rect">
            <a:avLst/>
          </a:prstGeom>
          <a:noFill/>
          <a:ln>
            <a:noFill/>
          </a:ln>
        </p:spPr>
        <p:txBody>
          <a:bodyPr wrap="none" lIns="0" tIns="0" rIns="0" bIns="0" anchor="ctr"/>
          <a:lstStyle/>
          <a:p>
            <a:pPr algn="ctr">
              <a:lnSpc>
                <a:spcPct val="115000"/>
              </a:lnSpc>
              <a:spcAft>
                <a:spcPts val="0"/>
              </a:spcAft>
            </a:pPr>
            <a:r>
              <a:rPr lang="zh-CN" altLang="en-US" dirty="0">
                <a:solidFill>
                  <a:srgbClr val="6B7280"/>
                </a:solidFill>
                <a:latin typeface="Microsoft YaHei"/>
                <a:ea typeface="Microsoft YaHei"/>
              </a:rPr>
              <a:t>（变量从 3N 维降到 3 维）</a:t>
            </a:r>
            <a:endParaRPr/>
          </a:p>
        </p:txBody>
      </p:sp>
      <p:sp>
        <p:nvSpPr>
          <p:cNvPr id="216" name="形状"/>
          <p:cNvSpPr/>
          <p:nvPr/>
        </p:nvSpPr>
        <p:spPr>
          <a:xfrm>
            <a:off x="7613280" y="2556000"/>
            <a:ext cx="2879280" cy="650146"/>
          </a:xfrm>
          <a:prstGeom prst="roundRect">
            <a:avLst>
              <a:gd name="adj" fmla="val 9000"/>
            </a:avLst>
          </a:prstGeom>
          <a:solidFill>
            <a:srgbClr val="EFF4FB"/>
          </a:solidFill>
          <a:ln w="19050" cap="rnd">
            <a:solidFill>
              <a:srgbClr val="0E3F8C"/>
            </a:solidFill>
          </a:ln>
        </p:spPr>
        <p:txBody>
          <a:bodyPr/>
          <a:lstStyle/>
          <a:p>
            <a:endParaRPr lang="zh-CN"/>
          </a:p>
        </p:txBody>
      </p:sp>
      <p:sp>
        <p:nvSpPr>
          <p:cNvPr id="217" name="文本"/>
          <p:cNvSpPr txBox="1"/>
          <p:nvPr/>
        </p:nvSpPr>
        <p:spPr>
          <a:xfrm>
            <a:off x="7659720" y="2614191"/>
            <a:ext cx="2786400" cy="533765"/>
          </a:xfrm>
          <a:prstGeom prst="rect">
            <a:avLst/>
          </a:prstGeom>
          <a:noFill/>
          <a:ln>
            <a:noFill/>
          </a:ln>
        </p:spPr>
        <p:txBody>
          <a:bodyPr wrap="none" lIns="0" tIns="0" rIns="0" bIns="0" anchor="ctr"/>
          <a:lstStyle/>
          <a:p>
            <a:pPr algn="ctr">
              <a:lnSpc>
                <a:spcPct val="115000"/>
              </a:lnSpc>
              <a:spcAft>
                <a:spcPts val="0"/>
              </a:spcAft>
            </a:pPr>
            <a:r>
              <a:rPr lang="zh-CN" altLang="en-US" dirty="0">
                <a:solidFill>
                  <a:srgbClr val="1F2937"/>
                </a:solidFill>
                <a:latin typeface="Microsoft YaHei"/>
                <a:ea typeface="Microsoft YaHei"/>
              </a:rPr>
              <a:t>① 猜初始 ρ(i)(r)</a:t>
            </a:r>
            <a:endParaRPr/>
          </a:p>
        </p:txBody>
      </p:sp>
      <p:sp>
        <p:nvSpPr>
          <p:cNvPr id="218" name="形状"/>
          <p:cNvSpPr/>
          <p:nvPr/>
        </p:nvSpPr>
        <p:spPr>
          <a:xfrm>
            <a:off x="7613280" y="3484780"/>
            <a:ext cx="2879280" cy="650146"/>
          </a:xfrm>
          <a:prstGeom prst="roundRect">
            <a:avLst>
              <a:gd name="adj" fmla="val 9000"/>
            </a:avLst>
          </a:prstGeom>
          <a:solidFill>
            <a:srgbClr val="EFF4FB"/>
          </a:solidFill>
          <a:ln w="19050" cap="rnd">
            <a:solidFill>
              <a:srgbClr val="0E3F8C"/>
            </a:solidFill>
          </a:ln>
        </p:spPr>
        <p:txBody>
          <a:bodyPr/>
          <a:lstStyle/>
          <a:p>
            <a:endParaRPr lang="zh-CN"/>
          </a:p>
        </p:txBody>
      </p:sp>
      <p:sp>
        <p:nvSpPr>
          <p:cNvPr id="219" name="文本"/>
          <p:cNvSpPr txBox="1"/>
          <p:nvPr/>
        </p:nvSpPr>
        <p:spPr>
          <a:xfrm>
            <a:off x="7659720" y="3631933"/>
            <a:ext cx="2786400" cy="355843"/>
          </a:xfrm>
          <a:prstGeom prst="rect">
            <a:avLst/>
          </a:prstGeom>
          <a:noFill/>
          <a:ln>
            <a:noFill/>
          </a:ln>
        </p:spPr>
        <p:txBody>
          <a:bodyPr wrap="none" lIns="0" tIns="0" rIns="0" bIns="0" anchor="ctr"/>
          <a:lstStyle/>
          <a:p>
            <a:pPr algn="ctr">
              <a:lnSpc>
                <a:spcPct val="115000"/>
              </a:lnSpc>
              <a:spcAft>
                <a:spcPts val="0"/>
              </a:spcAft>
            </a:pPr>
            <a:r>
              <a:rPr lang="zh-CN" altLang="en-US" dirty="0">
                <a:solidFill>
                  <a:srgbClr val="1F2937"/>
                </a:solidFill>
                <a:latin typeface="Microsoft YaHei"/>
                <a:ea typeface="Microsoft YaHei"/>
              </a:rPr>
              <a:t>② 构建 Ĥ[ρ]，解 KS 方程</a:t>
            </a:r>
            <a:endParaRPr/>
          </a:p>
          <a:p>
            <a:pPr algn="ctr">
              <a:lnSpc>
                <a:spcPct val="115000"/>
              </a:lnSpc>
              <a:spcAft>
                <a:spcPts val="0"/>
              </a:spcAft>
            </a:pPr>
            <a:r>
              <a:rPr lang="zh-CN" altLang="en-US" dirty="0">
                <a:solidFill>
                  <a:srgbClr val="1F2937"/>
                </a:solidFill>
                <a:latin typeface="Microsoft YaHei"/>
                <a:ea typeface="Microsoft YaHei"/>
              </a:rPr>
              <a:t>得 ψ</a:t>
            </a:r>
            <a:r>
              <a:rPr lang="zh-CN" altLang="en-US" baseline="-25000" dirty="0">
                <a:solidFill>
                  <a:srgbClr val="1F2937"/>
                </a:solidFill>
                <a:latin typeface="Microsoft YaHei"/>
                <a:ea typeface="Microsoft YaHei"/>
              </a:rPr>
              <a:t>i</a:t>
            </a:r>
            <a:r>
              <a:rPr lang="zh-CN" altLang="en-US" dirty="0">
                <a:solidFill>
                  <a:srgbClr val="1F2937"/>
                </a:solidFill>
                <a:latin typeface="Microsoft YaHei"/>
                <a:ea typeface="Microsoft YaHei"/>
              </a:rPr>
              <a:t> → ρ</a:t>
            </a:r>
            <a:r>
              <a:rPr lang="zh-CN" altLang="en-US" baseline="30000" dirty="0">
                <a:solidFill>
                  <a:srgbClr val="1F2937"/>
                </a:solidFill>
                <a:latin typeface="Microsoft YaHei"/>
                <a:ea typeface="Microsoft YaHei"/>
              </a:rPr>
              <a:t>(i+1)</a:t>
            </a:r>
            <a:endParaRPr/>
          </a:p>
        </p:txBody>
      </p:sp>
      <p:sp>
        <p:nvSpPr>
          <p:cNvPr id="220" name="形状"/>
          <p:cNvSpPr/>
          <p:nvPr/>
        </p:nvSpPr>
        <p:spPr>
          <a:xfrm>
            <a:off x="7613280" y="4413561"/>
            <a:ext cx="2879280" cy="650146"/>
          </a:xfrm>
          <a:prstGeom prst="roundRect">
            <a:avLst>
              <a:gd name="adj" fmla="val 9000"/>
            </a:avLst>
          </a:prstGeom>
          <a:solidFill>
            <a:srgbClr val="EFF4FB"/>
          </a:solidFill>
          <a:ln w="19050" cap="rnd">
            <a:solidFill>
              <a:srgbClr val="0E3F8C"/>
            </a:solidFill>
          </a:ln>
        </p:spPr>
        <p:txBody>
          <a:bodyPr/>
          <a:lstStyle/>
          <a:p>
            <a:endParaRPr lang="zh-CN"/>
          </a:p>
        </p:txBody>
      </p:sp>
      <p:sp>
        <p:nvSpPr>
          <p:cNvPr id="221" name="文本"/>
          <p:cNvSpPr txBox="1"/>
          <p:nvPr/>
        </p:nvSpPr>
        <p:spPr>
          <a:xfrm>
            <a:off x="7659720" y="4382791"/>
            <a:ext cx="2786400" cy="711686"/>
          </a:xfrm>
          <a:prstGeom prst="rect">
            <a:avLst/>
          </a:prstGeom>
          <a:noFill/>
          <a:ln>
            <a:noFill/>
          </a:ln>
        </p:spPr>
        <p:txBody>
          <a:bodyPr wrap="none" lIns="0" tIns="0" rIns="0" bIns="0" anchor="ctr"/>
          <a:lstStyle/>
          <a:p>
            <a:pPr algn="ctr">
              <a:lnSpc>
                <a:spcPct val="115000"/>
              </a:lnSpc>
              <a:spcAft>
                <a:spcPts val="0"/>
              </a:spcAft>
            </a:pPr>
            <a:r>
              <a:rPr lang="zh-CN" altLang="en-US" dirty="0">
                <a:solidFill>
                  <a:srgbClr val="1F2937"/>
                </a:solidFill>
                <a:latin typeface="Microsoft YaHei"/>
                <a:ea typeface="Microsoft YaHei"/>
              </a:rPr>
              <a:t>③ 比较：ΔE = E</a:t>
            </a:r>
            <a:r>
              <a:rPr lang="zh-CN" altLang="en-US" baseline="-25000" dirty="0">
                <a:solidFill>
                  <a:srgbClr val="1F2937"/>
                </a:solidFill>
                <a:latin typeface="Microsoft YaHei"/>
                <a:ea typeface="Microsoft YaHei"/>
              </a:rPr>
              <a:t>i+1</a:t>
            </a:r>
            <a:r>
              <a:rPr lang="zh-CN" altLang="en-US" dirty="0">
                <a:solidFill>
                  <a:srgbClr val="1F2937"/>
                </a:solidFill>
                <a:latin typeface="Microsoft YaHei"/>
                <a:ea typeface="Microsoft YaHei"/>
              </a:rPr>
              <a:t> − E</a:t>
            </a:r>
            <a:r>
              <a:rPr lang="zh-CN" altLang="en-US" baseline="-25000" dirty="0">
                <a:solidFill>
                  <a:srgbClr val="1F2937"/>
                </a:solidFill>
                <a:latin typeface="Microsoft YaHei"/>
                <a:ea typeface="Microsoft YaHei"/>
              </a:rPr>
              <a:t>i</a:t>
            </a:r>
            <a:endParaRPr/>
          </a:p>
        </p:txBody>
      </p:sp>
      <p:sp>
        <p:nvSpPr>
          <p:cNvPr id="222" name="箭头"/>
          <p:cNvSpPr/>
          <p:nvPr/>
        </p:nvSpPr>
        <p:spPr>
          <a:xfrm>
            <a:off x="9052920" y="3243298"/>
            <a:ext cx="0" cy="204331"/>
          </a:xfrm>
          <a:prstGeom prst="straightConnector1">
            <a:avLst/>
          </a:prstGeom>
          <a:ln w="30480" cap="rnd">
            <a:solidFill>
              <a:srgbClr val="0E3F8C"/>
            </a:solidFill>
          </a:ln>
        </p:spPr>
        <p:txBody>
          <a:bodyPr/>
          <a:lstStyle/>
          <a:p>
            <a:endParaRPr lang="zh-CN"/>
          </a:p>
        </p:txBody>
      </p:sp>
      <p:sp>
        <p:nvSpPr>
          <p:cNvPr id="223" name="箭头"/>
          <p:cNvSpPr/>
          <p:nvPr/>
        </p:nvSpPr>
        <p:spPr>
          <a:xfrm>
            <a:off x="9052920" y="4172078"/>
            <a:ext cx="0" cy="204332"/>
          </a:xfrm>
          <a:prstGeom prst="straightConnector1">
            <a:avLst/>
          </a:prstGeom>
          <a:ln w="30480" cap="rnd">
            <a:solidFill>
              <a:srgbClr val="0E3F8C"/>
            </a:solidFill>
          </a:ln>
        </p:spPr>
        <p:txBody>
          <a:bodyPr/>
          <a:lstStyle/>
          <a:p>
            <a:endParaRPr lang="zh-CN"/>
          </a:p>
        </p:txBody>
      </p:sp>
      <p:sp>
        <p:nvSpPr>
          <p:cNvPr id="224" name="形状"/>
          <p:cNvSpPr/>
          <p:nvPr/>
        </p:nvSpPr>
        <p:spPr>
          <a:xfrm>
            <a:off x="10817640" y="4413561"/>
            <a:ext cx="789480" cy="650146"/>
          </a:xfrm>
          <a:prstGeom prst="roundRect">
            <a:avLst>
              <a:gd name="adj" fmla="val 5000"/>
            </a:avLst>
          </a:prstGeom>
          <a:solidFill>
            <a:srgbClr val="FFF8E1"/>
          </a:solidFill>
          <a:ln w="17780" cap="rnd">
            <a:solidFill>
              <a:srgbClr val="B8860B"/>
            </a:solidFill>
          </a:ln>
        </p:spPr>
        <p:txBody>
          <a:bodyPr/>
          <a:lstStyle/>
          <a:p>
            <a:endParaRPr lang="zh-CN"/>
          </a:p>
        </p:txBody>
      </p:sp>
      <p:sp>
        <p:nvSpPr>
          <p:cNvPr id="225" name="文本"/>
          <p:cNvSpPr txBox="1"/>
          <p:nvPr/>
        </p:nvSpPr>
        <p:spPr>
          <a:xfrm>
            <a:off x="10840860" y="4577658"/>
            <a:ext cx="743040" cy="321953"/>
          </a:xfrm>
          <a:prstGeom prst="rect">
            <a:avLst/>
          </a:prstGeom>
          <a:noFill/>
          <a:ln>
            <a:noFill/>
          </a:ln>
        </p:spPr>
        <p:txBody>
          <a:bodyPr wrap="none" lIns="0" tIns="0" rIns="0" bIns="0" anchor="ctr"/>
          <a:lstStyle/>
          <a:p>
            <a:pPr algn="ctr">
              <a:lnSpc>
                <a:spcPct val="115000"/>
              </a:lnSpc>
              <a:spcAft>
                <a:spcPts val="0"/>
              </a:spcAft>
            </a:pPr>
            <a:r>
              <a:rPr lang="zh-CN" altLang="en-US">
                <a:solidFill>
                  <a:srgbClr val="1F2937"/>
                </a:solidFill>
                <a:latin typeface="Microsoft YaHei"/>
                <a:ea typeface="Microsoft YaHei"/>
              </a:rPr>
              <a:t>收敛？</a:t>
            </a:r>
            <a:endParaRPr/>
          </a:p>
          <a:p>
            <a:pPr algn="ctr">
              <a:lnSpc>
                <a:spcPct val="115000"/>
              </a:lnSpc>
              <a:spcAft>
                <a:spcPts val="0"/>
              </a:spcAft>
            </a:pPr>
            <a:r>
              <a:rPr lang="zh-CN" altLang="en-US">
                <a:solidFill>
                  <a:srgbClr val="1F2937"/>
                </a:solidFill>
                <a:latin typeface="Microsoft YaHei"/>
                <a:ea typeface="Microsoft YaHei"/>
              </a:rPr>
              <a:t>ΔE &lt; ε</a:t>
            </a:r>
            <a:endParaRPr/>
          </a:p>
        </p:txBody>
      </p:sp>
      <p:sp>
        <p:nvSpPr>
          <p:cNvPr id="226" name="箭头"/>
          <p:cNvSpPr/>
          <p:nvPr/>
        </p:nvSpPr>
        <p:spPr>
          <a:xfrm>
            <a:off x="10515780" y="4738634"/>
            <a:ext cx="278640" cy="0"/>
          </a:xfrm>
          <a:prstGeom prst="straightConnector1">
            <a:avLst/>
          </a:prstGeom>
          <a:ln w="25400" cap="rnd">
            <a:solidFill>
              <a:srgbClr val="6B7280"/>
            </a:solidFill>
          </a:ln>
        </p:spPr>
        <p:txBody>
          <a:bodyPr/>
          <a:lstStyle/>
          <a:p>
            <a:endParaRPr lang="zh-CN"/>
          </a:p>
        </p:txBody>
      </p:sp>
      <p:sp>
        <p:nvSpPr>
          <p:cNvPr id="227" name="箭头"/>
          <p:cNvSpPr/>
          <p:nvPr/>
        </p:nvSpPr>
        <p:spPr>
          <a:xfrm flipV="1">
            <a:off x="11212380" y="3809854"/>
            <a:ext cx="0" cy="580487"/>
          </a:xfrm>
          <a:prstGeom prst="straightConnector1">
            <a:avLst/>
          </a:prstGeom>
          <a:ln w="25400" cap="rnd">
            <a:solidFill>
              <a:srgbClr val="B03A36"/>
            </a:solidFill>
          </a:ln>
        </p:spPr>
        <p:txBody>
          <a:bodyPr/>
          <a:lstStyle/>
          <a:p>
            <a:endParaRPr lang="zh-CN"/>
          </a:p>
        </p:txBody>
      </p:sp>
      <p:sp>
        <p:nvSpPr>
          <p:cNvPr id="228" name="箭头"/>
          <p:cNvSpPr/>
          <p:nvPr/>
        </p:nvSpPr>
        <p:spPr>
          <a:xfrm flipH="1">
            <a:off x="10562220" y="3809854"/>
            <a:ext cx="650160" cy="0"/>
          </a:xfrm>
          <a:prstGeom prst="straightConnector1">
            <a:avLst/>
          </a:prstGeom>
          <a:ln w="25400" cap="rnd">
            <a:solidFill>
              <a:srgbClr val="B03A36"/>
            </a:solidFill>
          </a:ln>
        </p:spPr>
        <p:txBody>
          <a:bodyPr/>
          <a:lstStyle/>
          <a:p>
            <a:endParaRPr lang="zh-CN"/>
          </a:p>
        </p:txBody>
      </p:sp>
      <p:sp>
        <p:nvSpPr>
          <p:cNvPr id="229" name="文本"/>
          <p:cNvSpPr txBox="1"/>
          <p:nvPr/>
        </p:nvSpPr>
        <p:spPr>
          <a:xfrm>
            <a:off x="11319192" y="3539374"/>
            <a:ext cx="278640" cy="169449"/>
          </a:xfrm>
          <a:prstGeom prst="rect">
            <a:avLst/>
          </a:prstGeom>
          <a:noFill/>
          <a:ln>
            <a:noFill/>
          </a:ln>
        </p:spPr>
        <p:txBody>
          <a:bodyPr wrap="none" lIns="0" tIns="0" rIns="0" bIns="0" anchor="ctr"/>
          <a:lstStyle/>
          <a:p>
            <a:pPr algn="l">
              <a:lnSpc>
                <a:spcPct val="115000"/>
              </a:lnSpc>
              <a:spcAft>
                <a:spcPts val="0"/>
              </a:spcAft>
            </a:pPr>
            <a:r>
              <a:rPr lang="zh-CN" altLang="en-US" b="1">
                <a:solidFill>
                  <a:srgbClr val="B03A36"/>
                </a:solidFill>
                <a:latin typeface="Microsoft YaHei"/>
                <a:ea typeface="Microsoft YaHei"/>
              </a:rPr>
              <a:t>否</a:t>
            </a:r>
            <a:endParaRPr/>
          </a:p>
        </p:txBody>
      </p:sp>
      <p:sp>
        <p:nvSpPr>
          <p:cNvPr id="230" name="形状"/>
          <p:cNvSpPr/>
          <p:nvPr/>
        </p:nvSpPr>
        <p:spPr>
          <a:xfrm>
            <a:off x="7659719" y="5470667"/>
            <a:ext cx="2809617" cy="548087"/>
          </a:xfrm>
          <a:prstGeom prst="roundRect">
            <a:avLst>
              <a:gd name="adj" fmla="val 6000"/>
            </a:avLst>
          </a:prstGeom>
          <a:solidFill>
            <a:srgbClr val="EFF8F1"/>
          </a:solidFill>
          <a:ln w="17780" cap="rnd">
            <a:solidFill>
              <a:srgbClr val="1E7A46"/>
            </a:solidFill>
          </a:ln>
        </p:spPr>
        <p:txBody>
          <a:bodyPr/>
          <a:lstStyle/>
          <a:p>
            <a:endParaRPr lang="zh-CN"/>
          </a:p>
        </p:txBody>
      </p:sp>
      <p:sp>
        <p:nvSpPr>
          <p:cNvPr id="231" name="文本"/>
          <p:cNvSpPr txBox="1"/>
          <p:nvPr/>
        </p:nvSpPr>
        <p:spPr>
          <a:xfrm>
            <a:off x="8031240" y="5673654"/>
            <a:ext cx="2322000" cy="177922"/>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1E7A46"/>
                </a:solidFill>
                <a:latin typeface="Microsoft YaHei"/>
                <a:ea typeface="Microsoft YaHei"/>
              </a:rPr>
              <a:t>总能量 E · 电荷密度 ρ(r)</a:t>
            </a:r>
            <a:endParaRPr/>
          </a:p>
        </p:txBody>
      </p:sp>
      <p:sp>
        <p:nvSpPr>
          <p:cNvPr id="232" name="箭头"/>
          <p:cNvSpPr/>
          <p:nvPr/>
        </p:nvSpPr>
        <p:spPr>
          <a:xfrm>
            <a:off x="11212380" y="5086927"/>
            <a:ext cx="0" cy="678010"/>
          </a:xfrm>
          <a:prstGeom prst="straightConnector1">
            <a:avLst/>
          </a:prstGeom>
          <a:ln w="27940" cap="rnd">
            <a:solidFill>
              <a:srgbClr val="1E7A46"/>
            </a:solidFill>
          </a:ln>
        </p:spPr>
        <p:txBody>
          <a:bodyPr/>
          <a:lstStyle/>
          <a:p>
            <a:endParaRPr lang="zh-CN"/>
          </a:p>
        </p:txBody>
      </p:sp>
      <p:sp>
        <p:nvSpPr>
          <p:cNvPr id="233" name="箭头"/>
          <p:cNvSpPr/>
          <p:nvPr/>
        </p:nvSpPr>
        <p:spPr>
          <a:xfrm flipH="1">
            <a:off x="10469340" y="5764937"/>
            <a:ext cx="743040" cy="0"/>
          </a:xfrm>
          <a:prstGeom prst="straightConnector1">
            <a:avLst/>
          </a:prstGeom>
          <a:ln w="27940" cap="rnd">
            <a:solidFill>
              <a:srgbClr val="1E7A46"/>
            </a:solidFill>
          </a:ln>
        </p:spPr>
        <p:txBody>
          <a:bodyPr/>
          <a:lstStyle/>
          <a:p>
            <a:endParaRPr lang="zh-CN"/>
          </a:p>
        </p:txBody>
      </p:sp>
      <p:sp>
        <p:nvSpPr>
          <p:cNvPr id="234" name="文本"/>
          <p:cNvSpPr txBox="1"/>
          <p:nvPr/>
        </p:nvSpPr>
        <p:spPr>
          <a:xfrm>
            <a:off x="11319192" y="5187959"/>
            <a:ext cx="278640" cy="169449"/>
          </a:xfrm>
          <a:prstGeom prst="rect">
            <a:avLst/>
          </a:prstGeom>
          <a:noFill/>
          <a:ln>
            <a:noFill/>
          </a:ln>
        </p:spPr>
        <p:txBody>
          <a:bodyPr wrap="none" lIns="0" tIns="0" rIns="0" bIns="0" anchor="ctr"/>
          <a:lstStyle/>
          <a:p>
            <a:pPr algn="l">
              <a:lnSpc>
                <a:spcPct val="115000"/>
              </a:lnSpc>
              <a:spcAft>
                <a:spcPts val="0"/>
              </a:spcAft>
            </a:pPr>
            <a:r>
              <a:rPr lang="zh-CN" altLang="en-US" b="1">
                <a:solidFill>
                  <a:srgbClr val="1E7A46"/>
                </a:solidFill>
                <a:latin typeface="Microsoft YaHei"/>
                <a:ea typeface="Microsoft YaHei"/>
              </a:rPr>
              <a:t>是</a:t>
            </a:r>
            <a:endParaRPr/>
          </a:p>
        </p:txBody>
      </p:sp>
      <p:sp>
        <p:nvSpPr>
          <p:cNvPr id="235" name="文本框 44"/>
          <p:cNvSpPr txBox="1">
            <a:spLocks noRot="1" noChangeAspect="1" noMove="1" noResize="1" noEditPoints="1" noAdjustHandles="1" noChangeArrowheads="1" noChangeShapeType="1" noTextEdit="1"/>
          </p:cNvSpPr>
          <p:nvPr/>
        </p:nvSpPr>
        <p:spPr>
          <a:xfrm>
            <a:off x="7796105" y="1720121"/>
            <a:ext cx="3244478" cy="778931"/>
          </a:xfrm>
          <a:prstGeom prst="rect">
            <a:avLst/>
          </a:prstGeom>
          <a:blipFill>
            <a:blip r:embed="rId2"/>
            <a:stretch>
              <a:fillRect/>
            </a:stretch>
          </a:blipFill>
        </p:spPr>
        <p:txBody>
          <a:bodyPr/>
          <a:lstStyle/>
          <a:p>
            <a:endParaRPr/>
          </a:p>
        </p:txBody>
      </p:sp>
      <p:pic>
        <p:nvPicPr>
          <p:cNvPr id="236" name="Picture 3" descr="C6H6_charge_scf"/>
          <p:cNvPicPr>
            <a:picLocks noChangeAspect="1" noChangeArrowheads="1"/>
          </p:cNvPicPr>
          <p:nvPr/>
        </p:nvPicPr>
        <p:blipFill>
          <a:blip r:embed="rId3" cstate="print">
            <a:extLst/>
          </a:blip>
          <a:srcRect l="28070" t="16574" r="29056" b="22127"/>
          <a:stretch>
            <a:fillRect/>
          </a:stretch>
        </p:blipFill>
        <p:spPr bwMode="auto">
          <a:xfrm>
            <a:off x="8394380" y="573271"/>
            <a:ext cx="1387795" cy="1284848"/>
          </a:xfrm>
          <a:prstGeom prst="rect">
            <a:avLst/>
          </a:prstGeom>
          <a:noFill/>
          <a:ln>
            <a:noFill/>
          </a:ln>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239"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dirty="0">
                <a:solidFill>
                  <a:srgbClr val="FFFFFF"/>
                </a:solidFill>
                <a:latin typeface="Times New Roman"/>
                <a:ea typeface="微软雅黑"/>
              </a:rPr>
              <a:t>《材料计算物理》·</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第二章</a:t>
            </a:r>
            <a:r>
              <a:rPr lang="en-US" altLang="zh-CN" sz="1125" dirty="0">
                <a:solidFill>
                  <a:srgbClr val="FFFFFF"/>
                </a:solidFill>
                <a:latin typeface="Times New Roman"/>
                <a:ea typeface="微软雅黑"/>
              </a:rPr>
              <a:t> </a:t>
            </a:r>
            <a:r>
              <a:rPr lang="zh-CN" altLang="en-US" sz="1125" dirty="0">
                <a:solidFill>
                  <a:srgbClr val="FFFFFF"/>
                </a:solidFill>
                <a:latin typeface="Times New Roman"/>
                <a:ea typeface="微软雅黑"/>
              </a:rPr>
              <a:t>密度泛函理论基础</a:t>
            </a:r>
            <a:endParaRPr dirty="0">
              <a:latin typeface="Times New Roman"/>
              <a:ea typeface="微软雅黑"/>
            </a:endParaRPr>
          </a:p>
        </p:txBody>
      </p:sp>
      <p:sp>
        <p:nvSpPr>
          <p:cNvPr id="240"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241"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zh-CN" sz="2475" b="1">
                <a:solidFill>
                  <a:srgbClr val="0E3F8C"/>
                </a:solidFill>
                <a:latin typeface="Times New Roman"/>
                <a:ea typeface="微软雅黑"/>
              </a:rPr>
              <a:t>本节主要内容</a:t>
            </a:r>
            <a:endParaRPr>
              <a:latin typeface="Times New Roman"/>
              <a:ea typeface="微软雅黑"/>
            </a:endParaRPr>
          </a:p>
        </p:txBody>
      </p:sp>
      <p:sp>
        <p:nvSpPr>
          <p:cNvPr id="242" name="文本框 18"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243" name="文本框 19" descr="{&quot;isTemplate&quot;:true,&quot;type&quot;:&quot;text&quot;}"/>
          <p:cNvSpPr txBox="1"/>
          <p:nvPr/>
        </p:nvSpPr>
        <p:spPr>
          <a:xfrm>
            <a:off x="11391900" y="6438900"/>
            <a:ext cx="41910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5 / 16</a:t>
            </a:r>
            <a:endParaRPr>
              <a:latin typeface="Times New Roman"/>
              <a:ea typeface="微软雅黑"/>
            </a:endParaRPr>
          </a:p>
        </p:txBody>
      </p:sp>
      <p:sp>
        <p:nvSpPr>
          <p:cNvPr id="244" name="形状"/>
          <p:cNvSpPr/>
          <p:nvPr/>
        </p:nvSpPr>
        <p:spPr>
          <a:xfrm>
            <a:off x="644791" y="1496972"/>
            <a:ext cx="3480192" cy="3864056"/>
          </a:xfrm>
          <a:prstGeom prst="roundRect">
            <a:avLst>
              <a:gd name="adj" fmla="val 9000"/>
            </a:avLst>
          </a:prstGeom>
          <a:solidFill>
            <a:srgbClr val="EFF4FB"/>
          </a:solidFill>
          <a:ln w="25400" cap="rnd">
            <a:solidFill>
              <a:srgbClr val="0E3F8C"/>
            </a:solidFill>
          </a:ln>
        </p:spPr>
        <p:txBody>
          <a:bodyPr/>
          <a:lstStyle/>
          <a:p>
            <a:endParaRPr lang="zh-CN">
              <a:latin typeface="Times New Roman"/>
              <a:ea typeface="微软雅黑"/>
            </a:endParaRPr>
          </a:p>
        </p:txBody>
      </p:sp>
      <p:sp>
        <p:nvSpPr>
          <p:cNvPr id="245" name="圆"/>
          <p:cNvSpPr/>
          <p:nvPr/>
        </p:nvSpPr>
        <p:spPr>
          <a:xfrm>
            <a:off x="830645" y="1566758"/>
            <a:ext cx="962390" cy="962390"/>
          </a:xfrm>
          <a:prstGeom prst="ellipse">
            <a:avLst/>
          </a:prstGeom>
          <a:solidFill>
            <a:srgbClr val="0E3F8C"/>
          </a:solidFill>
          <a:ln>
            <a:noFill/>
          </a:ln>
        </p:spPr>
        <p:txBody>
          <a:bodyPr/>
          <a:lstStyle/>
          <a:p>
            <a:endParaRPr lang="zh-CN">
              <a:latin typeface="Times New Roman"/>
              <a:ea typeface="微软雅黑"/>
            </a:endParaRPr>
          </a:p>
        </p:txBody>
      </p:sp>
      <p:sp>
        <p:nvSpPr>
          <p:cNvPr id="246" name="文本"/>
          <p:cNvSpPr txBox="1"/>
          <p:nvPr/>
        </p:nvSpPr>
        <p:spPr>
          <a:xfrm>
            <a:off x="853920" y="1898686"/>
            <a:ext cx="915840" cy="310000"/>
          </a:xfrm>
          <a:prstGeom prst="rect">
            <a:avLst/>
          </a:prstGeom>
          <a:noFill/>
          <a:ln>
            <a:noFill/>
          </a:ln>
        </p:spPr>
        <p:txBody>
          <a:bodyPr wrap="none" lIns="0" tIns="0" rIns="0" bIns="0" anchor="ctr"/>
          <a:lstStyle/>
          <a:p>
            <a:pPr algn="ctr">
              <a:lnSpc>
                <a:spcPct val="115000"/>
              </a:lnSpc>
              <a:spcAft>
                <a:spcPts val="0"/>
              </a:spcAft>
            </a:pPr>
            <a:r>
              <a:rPr lang="zh-CN" altLang="en-US" b="1">
                <a:solidFill>
                  <a:srgbClr val="FFFFFF"/>
                </a:solidFill>
                <a:latin typeface="Times New Roman"/>
                <a:ea typeface="微软雅黑"/>
              </a:rPr>
              <a:t>一</a:t>
            </a:r>
            <a:endParaRPr>
              <a:latin typeface="Times New Roman"/>
              <a:ea typeface="微软雅黑"/>
            </a:endParaRPr>
          </a:p>
        </p:txBody>
      </p:sp>
      <p:sp>
        <p:nvSpPr>
          <p:cNvPr id="247" name="文本"/>
          <p:cNvSpPr txBox="1"/>
          <p:nvPr/>
        </p:nvSpPr>
        <p:spPr>
          <a:xfrm>
            <a:off x="1998720" y="1655609"/>
            <a:ext cx="2060640" cy="784688"/>
          </a:xfrm>
          <a:prstGeom prst="rect">
            <a:avLst/>
          </a:prstGeom>
          <a:noFill/>
          <a:ln>
            <a:noFill/>
          </a:ln>
        </p:spPr>
        <p:txBody>
          <a:bodyPr wrap="none" lIns="0" tIns="0" rIns="0" bIns="0" anchor="ctr"/>
          <a:lstStyle/>
          <a:p>
            <a:pPr algn="l">
              <a:lnSpc>
                <a:spcPct val="115000"/>
              </a:lnSpc>
              <a:spcAft>
                <a:spcPts val="0"/>
              </a:spcAft>
            </a:pPr>
            <a:r>
              <a:rPr lang="zh-CN" altLang="en-US" b="1" dirty="0">
                <a:solidFill>
                  <a:srgbClr val="1F2937"/>
                </a:solidFill>
                <a:latin typeface="Times New Roman"/>
                <a:ea typeface="微软雅黑"/>
              </a:rPr>
              <a:t>CO</a:t>
            </a:r>
            <a:r>
              <a:rPr lang="en-US" altLang="zh-CN" b="1" baseline="-25000" dirty="0">
                <a:solidFill>
                  <a:srgbClr val="1F2937"/>
                </a:solidFill>
                <a:latin typeface="Times New Roman"/>
                <a:ea typeface="微软雅黑"/>
              </a:rPr>
              <a:t>2</a:t>
            </a:r>
            <a:r>
              <a:rPr lang="zh-CN" altLang="en-US" b="1" dirty="0">
                <a:solidFill>
                  <a:srgbClr val="1F2937"/>
                </a:solidFill>
                <a:latin typeface="Times New Roman"/>
                <a:ea typeface="微软雅黑"/>
              </a:rPr>
              <a:t> 的结构与成键</a:t>
            </a:r>
            <a:endParaRPr>
              <a:latin typeface="Times New Roman"/>
              <a:ea typeface="微软雅黑"/>
            </a:endParaRPr>
          </a:p>
        </p:txBody>
      </p:sp>
      <p:sp>
        <p:nvSpPr>
          <p:cNvPr id="248" name="文本"/>
          <p:cNvSpPr txBox="1"/>
          <p:nvPr/>
        </p:nvSpPr>
        <p:spPr>
          <a:xfrm>
            <a:off x="934056" y="2968898"/>
            <a:ext cx="3090960" cy="203438"/>
          </a:xfrm>
          <a:prstGeom prst="rect">
            <a:avLst/>
          </a:prstGeom>
          <a:noFill/>
          <a:ln>
            <a:noFill/>
          </a:ln>
        </p:spPr>
        <p:txBody>
          <a:bodyPr wrap="none" lIns="0" tIns="0" rIns="0" bIns="0" anchor="ctr"/>
          <a:lstStyle/>
          <a:p>
            <a:pPr algn="l">
              <a:lnSpc>
                <a:spcPct val="115000"/>
              </a:lnSpc>
              <a:spcAft>
                <a:spcPts val="0"/>
              </a:spcAft>
            </a:pPr>
            <a:r>
              <a:rPr lang="zh-CN" altLang="en-US" b="1" dirty="0">
                <a:solidFill>
                  <a:srgbClr val="6B7280"/>
                </a:solidFill>
                <a:latin typeface="Times New Roman"/>
                <a:ea typeface="微软雅黑"/>
              </a:rPr>
              <a:t>构型优化 ·结构特征</a:t>
            </a:r>
            <a:endParaRPr dirty="0">
              <a:latin typeface="Times New Roman"/>
              <a:ea typeface="微软雅黑"/>
            </a:endParaRPr>
          </a:p>
        </p:txBody>
      </p:sp>
      <p:sp>
        <p:nvSpPr>
          <p:cNvPr id="249" name="形状"/>
          <p:cNvSpPr/>
          <p:nvPr/>
        </p:nvSpPr>
        <p:spPr>
          <a:xfrm>
            <a:off x="817368" y="4364094"/>
            <a:ext cx="3124278" cy="630632"/>
          </a:xfrm>
          <a:prstGeom prst="roundRect">
            <a:avLst>
              <a:gd name="adj" fmla="val 5000"/>
            </a:avLst>
          </a:prstGeom>
          <a:solidFill>
            <a:srgbClr val="FFFFFF"/>
          </a:solidFill>
          <a:ln w="15240" cap="rnd">
            <a:solidFill>
              <a:srgbClr val="0E3F8C"/>
            </a:solidFill>
          </a:ln>
        </p:spPr>
        <p:txBody>
          <a:bodyPr/>
          <a:lstStyle/>
          <a:p>
            <a:endParaRPr lang="zh-CN" sz="1600">
              <a:latin typeface="Times New Roman"/>
              <a:ea typeface="微软雅黑"/>
            </a:endParaRPr>
          </a:p>
        </p:txBody>
      </p:sp>
      <p:sp>
        <p:nvSpPr>
          <p:cNvPr id="250" name="文本"/>
          <p:cNvSpPr txBox="1"/>
          <p:nvPr/>
        </p:nvSpPr>
        <p:spPr>
          <a:xfrm>
            <a:off x="934056" y="4582535"/>
            <a:ext cx="2747520" cy="193750"/>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0E3F8C"/>
                </a:solidFill>
                <a:latin typeface="Times New Roman"/>
                <a:ea typeface="微软雅黑"/>
              </a:rPr>
              <a:t>【基本要求】</a:t>
            </a:r>
            <a:r>
              <a:rPr lang="zh-CN" altLang="en-US" sz="1600" b="1" dirty="0">
                <a:solidFill>
                  <a:srgbClr val="0E3F8C"/>
                </a:solidFill>
                <a:latin typeface="Times New Roman"/>
                <a:ea typeface="微软雅黑"/>
              </a:rPr>
              <a:t>用 DFT“找到”结构</a:t>
            </a:r>
            <a:endParaRPr dirty="0">
              <a:latin typeface="Times New Roman"/>
              <a:ea typeface="微软雅黑"/>
            </a:endParaRPr>
          </a:p>
        </p:txBody>
      </p:sp>
      <p:sp>
        <p:nvSpPr>
          <p:cNvPr id="251" name="箭头"/>
          <p:cNvSpPr/>
          <p:nvPr/>
        </p:nvSpPr>
        <p:spPr>
          <a:xfrm>
            <a:off x="4139496" y="3750660"/>
            <a:ext cx="274752" cy="0"/>
          </a:xfrm>
          <a:prstGeom prst="straightConnector1">
            <a:avLst/>
          </a:prstGeom>
          <a:ln w="31750" cap="rnd">
            <a:solidFill>
              <a:srgbClr val="6B7280"/>
            </a:solidFill>
          </a:ln>
        </p:spPr>
        <p:txBody>
          <a:bodyPr/>
          <a:lstStyle/>
          <a:p>
            <a:endParaRPr lang="zh-CN">
              <a:latin typeface="Times New Roman"/>
              <a:ea typeface="微软雅黑"/>
            </a:endParaRPr>
          </a:p>
        </p:txBody>
      </p:sp>
      <p:sp>
        <p:nvSpPr>
          <p:cNvPr id="252" name="形状"/>
          <p:cNvSpPr/>
          <p:nvPr/>
        </p:nvSpPr>
        <p:spPr>
          <a:xfrm>
            <a:off x="4391352" y="1474651"/>
            <a:ext cx="3480192" cy="3864056"/>
          </a:xfrm>
          <a:prstGeom prst="roundRect">
            <a:avLst>
              <a:gd name="adj" fmla="val 9000"/>
            </a:avLst>
          </a:prstGeom>
          <a:solidFill>
            <a:srgbClr val="FBF0EF"/>
          </a:solidFill>
          <a:ln w="25400" cap="rnd">
            <a:solidFill>
              <a:srgbClr val="B03A36"/>
            </a:solidFill>
          </a:ln>
        </p:spPr>
        <p:txBody>
          <a:bodyPr/>
          <a:lstStyle/>
          <a:p>
            <a:endParaRPr lang="zh-CN">
              <a:latin typeface="Times New Roman"/>
              <a:ea typeface="微软雅黑"/>
            </a:endParaRPr>
          </a:p>
        </p:txBody>
      </p:sp>
      <p:sp>
        <p:nvSpPr>
          <p:cNvPr id="253" name="圆"/>
          <p:cNvSpPr/>
          <p:nvPr/>
        </p:nvSpPr>
        <p:spPr>
          <a:xfrm>
            <a:off x="4654277" y="1566758"/>
            <a:ext cx="962390" cy="962390"/>
          </a:xfrm>
          <a:prstGeom prst="ellipse">
            <a:avLst/>
          </a:prstGeom>
          <a:solidFill>
            <a:srgbClr val="B03A36"/>
          </a:solidFill>
          <a:ln>
            <a:noFill/>
          </a:ln>
        </p:spPr>
        <p:txBody>
          <a:bodyPr/>
          <a:lstStyle/>
          <a:p>
            <a:endParaRPr lang="zh-CN">
              <a:latin typeface="Times New Roman"/>
              <a:ea typeface="微软雅黑"/>
            </a:endParaRPr>
          </a:p>
        </p:txBody>
      </p:sp>
      <p:sp>
        <p:nvSpPr>
          <p:cNvPr id="254" name="文本"/>
          <p:cNvSpPr txBox="1"/>
          <p:nvPr/>
        </p:nvSpPr>
        <p:spPr>
          <a:xfrm>
            <a:off x="4677552" y="1898686"/>
            <a:ext cx="915840" cy="310000"/>
          </a:xfrm>
          <a:prstGeom prst="rect">
            <a:avLst/>
          </a:prstGeom>
          <a:noFill/>
          <a:ln>
            <a:noFill/>
          </a:ln>
        </p:spPr>
        <p:txBody>
          <a:bodyPr wrap="none" lIns="0" tIns="0" rIns="0" bIns="0" anchor="ctr"/>
          <a:lstStyle/>
          <a:p>
            <a:pPr algn="ctr">
              <a:lnSpc>
                <a:spcPct val="115000"/>
              </a:lnSpc>
              <a:spcAft>
                <a:spcPts val="0"/>
              </a:spcAft>
            </a:pPr>
            <a:r>
              <a:rPr lang="zh-CN" altLang="en-US" sz="1575" b="1">
                <a:solidFill>
                  <a:srgbClr val="FFFFFF"/>
                </a:solidFill>
                <a:latin typeface="Times New Roman"/>
                <a:ea typeface="微软雅黑"/>
              </a:rPr>
              <a:t>二</a:t>
            </a:r>
            <a:endParaRPr>
              <a:latin typeface="Times New Roman"/>
              <a:ea typeface="微软雅黑"/>
            </a:endParaRPr>
          </a:p>
        </p:txBody>
      </p:sp>
      <p:sp>
        <p:nvSpPr>
          <p:cNvPr id="255" name="文本"/>
          <p:cNvSpPr txBox="1"/>
          <p:nvPr/>
        </p:nvSpPr>
        <p:spPr>
          <a:xfrm>
            <a:off x="5822352" y="1655609"/>
            <a:ext cx="2060640" cy="784688"/>
          </a:xfrm>
          <a:prstGeom prst="rect">
            <a:avLst/>
          </a:prstGeom>
          <a:noFill/>
          <a:ln>
            <a:noFill/>
          </a:ln>
        </p:spPr>
        <p:txBody>
          <a:bodyPr wrap="none" lIns="0" tIns="0" rIns="0" bIns="0" anchor="ctr"/>
          <a:lstStyle/>
          <a:p>
            <a:pPr algn="l">
              <a:lnSpc>
                <a:spcPct val="115000"/>
              </a:lnSpc>
              <a:spcAft>
                <a:spcPts val="0"/>
              </a:spcAft>
            </a:pPr>
            <a:r>
              <a:rPr lang="zh-CN" altLang="en-US" b="1" dirty="0">
                <a:solidFill>
                  <a:srgbClr val="1F2937"/>
                </a:solidFill>
                <a:latin typeface="Times New Roman"/>
                <a:ea typeface="微软雅黑"/>
              </a:rPr>
              <a:t>CO</a:t>
            </a:r>
            <a:r>
              <a:rPr lang="zh-CN" altLang="en-US" b="1" baseline="-25000" dirty="0">
                <a:solidFill>
                  <a:srgbClr val="1F2937"/>
                </a:solidFill>
                <a:latin typeface="Times New Roman"/>
                <a:ea typeface="微软雅黑"/>
              </a:rPr>
              <a:t>2</a:t>
            </a:r>
            <a:r>
              <a:rPr lang="zh-CN" altLang="en-US" b="1" dirty="0">
                <a:solidFill>
                  <a:srgbClr val="1F2937"/>
                </a:solidFill>
                <a:latin typeface="Times New Roman"/>
                <a:ea typeface="微软雅黑"/>
              </a:rPr>
              <a:t> 的单子结构</a:t>
            </a:r>
            <a:endParaRPr>
              <a:latin typeface="Times New Roman"/>
              <a:ea typeface="微软雅黑"/>
            </a:endParaRPr>
          </a:p>
        </p:txBody>
      </p:sp>
      <p:sp>
        <p:nvSpPr>
          <p:cNvPr id="256" name="文本"/>
          <p:cNvSpPr txBox="1"/>
          <p:nvPr/>
        </p:nvSpPr>
        <p:spPr>
          <a:xfrm>
            <a:off x="4711896" y="2978178"/>
            <a:ext cx="3090960" cy="203438"/>
          </a:xfrm>
          <a:prstGeom prst="rect">
            <a:avLst/>
          </a:prstGeom>
          <a:noFill/>
          <a:ln>
            <a:noFill/>
          </a:ln>
        </p:spPr>
        <p:txBody>
          <a:bodyPr wrap="none" lIns="0" tIns="0" rIns="0" bIns="0" anchor="ctr"/>
          <a:lstStyle/>
          <a:p>
            <a:pPr>
              <a:lnSpc>
                <a:spcPct val="115000"/>
              </a:lnSpc>
            </a:pPr>
            <a:r>
              <a:rPr lang="zh-CN" altLang="en-US" b="1" dirty="0">
                <a:solidFill>
                  <a:srgbClr val="6B7280"/>
                </a:solidFill>
                <a:latin typeface="Times New Roman"/>
                <a:ea typeface="微软雅黑"/>
              </a:rPr>
              <a:t>电荷转移与化合价 · 分子轨道</a:t>
            </a:r>
            <a:endParaRPr dirty="0">
              <a:latin typeface="Times New Roman"/>
              <a:ea typeface="微软雅黑"/>
            </a:endParaRPr>
          </a:p>
        </p:txBody>
      </p:sp>
      <p:sp>
        <p:nvSpPr>
          <p:cNvPr id="257" name="形状"/>
          <p:cNvSpPr/>
          <p:nvPr/>
        </p:nvSpPr>
        <p:spPr>
          <a:xfrm>
            <a:off x="4614674" y="4364094"/>
            <a:ext cx="3175656" cy="630632"/>
          </a:xfrm>
          <a:prstGeom prst="roundRect">
            <a:avLst>
              <a:gd name="adj" fmla="val 5000"/>
            </a:avLst>
          </a:prstGeom>
          <a:solidFill>
            <a:srgbClr val="FFFFFF"/>
          </a:solidFill>
          <a:ln w="15240" cap="rnd">
            <a:solidFill>
              <a:srgbClr val="B03A36"/>
            </a:solidFill>
          </a:ln>
        </p:spPr>
        <p:txBody>
          <a:bodyPr/>
          <a:lstStyle/>
          <a:p>
            <a:endParaRPr lang="zh-CN" sz="1600">
              <a:latin typeface="Times New Roman"/>
              <a:ea typeface="微软雅黑"/>
            </a:endParaRPr>
          </a:p>
        </p:txBody>
      </p:sp>
      <p:sp>
        <p:nvSpPr>
          <p:cNvPr id="258" name="文本"/>
          <p:cNvSpPr txBox="1"/>
          <p:nvPr/>
        </p:nvSpPr>
        <p:spPr>
          <a:xfrm>
            <a:off x="4751425" y="4582535"/>
            <a:ext cx="2747520" cy="193750"/>
          </a:xfrm>
          <a:prstGeom prst="rect">
            <a:avLst/>
          </a:prstGeom>
          <a:noFill/>
          <a:ln>
            <a:noFill/>
          </a:ln>
        </p:spPr>
        <p:txBody>
          <a:bodyPr wrap="none" lIns="0" tIns="0" rIns="0" bIns="0" anchor="ctr"/>
          <a:lstStyle/>
          <a:p>
            <a:pPr algn="ctr">
              <a:lnSpc>
                <a:spcPct val="115000"/>
              </a:lnSpc>
              <a:spcAft>
                <a:spcPts val="0"/>
              </a:spcAft>
            </a:pPr>
            <a:r>
              <a:rPr lang="zh-CN" altLang="en-US" sz="1600" b="1" dirty="0">
                <a:solidFill>
                  <a:srgbClr val="B03A36"/>
                </a:solidFill>
                <a:latin typeface="Times New Roman"/>
                <a:ea typeface="微软雅黑"/>
              </a:rPr>
              <a:t>【教学重点】</a:t>
            </a:r>
            <a:r>
              <a:rPr lang="zh-CN" altLang="en-US" sz="1600" b="1" dirty="0">
                <a:solidFill>
                  <a:srgbClr val="0E3F8C"/>
                </a:solidFill>
                <a:latin typeface="Times New Roman"/>
                <a:ea typeface="微软雅黑"/>
              </a:rPr>
              <a:t>用 DFT“看见”轨道</a:t>
            </a:r>
            <a:endParaRPr lang="zh-CN" altLang="en-US" sz="1600" b="1" dirty="0">
              <a:solidFill>
                <a:srgbClr val="B03A36"/>
              </a:solidFill>
              <a:latin typeface="Times New Roman"/>
              <a:ea typeface="微软雅黑"/>
            </a:endParaRPr>
          </a:p>
        </p:txBody>
      </p:sp>
      <p:sp>
        <p:nvSpPr>
          <p:cNvPr id="259" name="箭头"/>
          <p:cNvSpPr/>
          <p:nvPr/>
        </p:nvSpPr>
        <p:spPr>
          <a:xfrm>
            <a:off x="7963128" y="3750660"/>
            <a:ext cx="274752" cy="0"/>
          </a:xfrm>
          <a:prstGeom prst="straightConnector1">
            <a:avLst/>
          </a:prstGeom>
          <a:ln w="31750" cap="rnd">
            <a:solidFill>
              <a:srgbClr val="6B7280"/>
            </a:solidFill>
          </a:ln>
        </p:spPr>
        <p:txBody>
          <a:bodyPr/>
          <a:lstStyle/>
          <a:p>
            <a:endParaRPr lang="zh-CN">
              <a:latin typeface="Times New Roman"/>
              <a:ea typeface="微软雅黑"/>
            </a:endParaRPr>
          </a:p>
        </p:txBody>
      </p:sp>
      <p:sp>
        <p:nvSpPr>
          <p:cNvPr id="260" name="形状"/>
          <p:cNvSpPr/>
          <p:nvPr/>
        </p:nvSpPr>
        <p:spPr>
          <a:xfrm>
            <a:off x="8214984" y="1474651"/>
            <a:ext cx="3480192" cy="3864056"/>
          </a:xfrm>
          <a:prstGeom prst="roundRect">
            <a:avLst>
              <a:gd name="adj" fmla="val 9000"/>
            </a:avLst>
          </a:prstGeom>
          <a:solidFill>
            <a:srgbClr val="EFF8F1"/>
          </a:solidFill>
          <a:ln w="25400" cap="rnd">
            <a:solidFill>
              <a:srgbClr val="1E7A46"/>
            </a:solidFill>
          </a:ln>
        </p:spPr>
        <p:txBody>
          <a:bodyPr/>
          <a:lstStyle/>
          <a:p>
            <a:endParaRPr lang="zh-CN">
              <a:latin typeface="Times New Roman"/>
              <a:ea typeface="微软雅黑"/>
            </a:endParaRPr>
          </a:p>
        </p:txBody>
      </p:sp>
      <p:sp>
        <p:nvSpPr>
          <p:cNvPr id="261" name="圆"/>
          <p:cNvSpPr/>
          <p:nvPr/>
        </p:nvSpPr>
        <p:spPr>
          <a:xfrm>
            <a:off x="8477909" y="1566758"/>
            <a:ext cx="962390" cy="962390"/>
          </a:xfrm>
          <a:prstGeom prst="ellipse">
            <a:avLst/>
          </a:prstGeom>
          <a:solidFill>
            <a:srgbClr val="1E7A46"/>
          </a:solidFill>
          <a:ln>
            <a:noFill/>
          </a:ln>
        </p:spPr>
        <p:txBody>
          <a:bodyPr/>
          <a:lstStyle/>
          <a:p>
            <a:endParaRPr lang="zh-CN">
              <a:latin typeface="Times New Roman"/>
              <a:ea typeface="微软雅黑"/>
            </a:endParaRPr>
          </a:p>
        </p:txBody>
      </p:sp>
      <p:sp>
        <p:nvSpPr>
          <p:cNvPr id="262" name="文本"/>
          <p:cNvSpPr txBox="1"/>
          <p:nvPr/>
        </p:nvSpPr>
        <p:spPr>
          <a:xfrm>
            <a:off x="8501184" y="1898686"/>
            <a:ext cx="915840" cy="310000"/>
          </a:xfrm>
          <a:prstGeom prst="rect">
            <a:avLst/>
          </a:prstGeom>
          <a:noFill/>
          <a:ln>
            <a:noFill/>
          </a:ln>
        </p:spPr>
        <p:txBody>
          <a:bodyPr wrap="none" lIns="0" tIns="0" rIns="0" bIns="0" anchor="ctr"/>
          <a:lstStyle/>
          <a:p>
            <a:pPr algn="ctr">
              <a:lnSpc>
                <a:spcPct val="115000"/>
              </a:lnSpc>
              <a:spcAft>
                <a:spcPts val="0"/>
              </a:spcAft>
            </a:pPr>
            <a:r>
              <a:rPr lang="zh-CN" altLang="en-US" b="1">
                <a:solidFill>
                  <a:srgbClr val="FFFFFF"/>
                </a:solidFill>
                <a:latin typeface="Times New Roman"/>
                <a:ea typeface="微软雅黑"/>
              </a:rPr>
              <a:t>三</a:t>
            </a:r>
            <a:endParaRPr>
              <a:latin typeface="Times New Roman"/>
              <a:ea typeface="微软雅黑"/>
            </a:endParaRPr>
          </a:p>
        </p:txBody>
      </p:sp>
      <p:sp>
        <p:nvSpPr>
          <p:cNvPr id="263" name="文本"/>
          <p:cNvSpPr txBox="1"/>
          <p:nvPr/>
        </p:nvSpPr>
        <p:spPr>
          <a:xfrm>
            <a:off x="9645984" y="1917172"/>
            <a:ext cx="2060640" cy="261562"/>
          </a:xfrm>
          <a:prstGeom prst="rect">
            <a:avLst/>
          </a:prstGeom>
          <a:noFill/>
          <a:ln>
            <a:noFill/>
          </a:ln>
        </p:spPr>
        <p:txBody>
          <a:bodyPr wrap="none" lIns="0" tIns="0" rIns="0" bIns="0" anchor="ctr"/>
          <a:lstStyle/>
          <a:p>
            <a:pPr>
              <a:lnSpc>
                <a:spcPct val="115000"/>
              </a:lnSpc>
            </a:pPr>
            <a:r>
              <a:rPr lang="zh-CN" altLang="en-US" b="1" dirty="0">
                <a:solidFill>
                  <a:srgbClr val="1F2937"/>
                </a:solidFill>
                <a:latin typeface="Times New Roman"/>
                <a:ea typeface="微软雅黑"/>
              </a:rPr>
              <a:t>CO</a:t>
            </a:r>
            <a:r>
              <a:rPr lang="zh-CN" altLang="en-US" b="1" baseline="-25000" dirty="0">
                <a:solidFill>
                  <a:srgbClr val="1F2937"/>
                </a:solidFill>
                <a:latin typeface="Times New Roman"/>
                <a:ea typeface="微软雅黑"/>
              </a:rPr>
              <a:t>2</a:t>
            </a:r>
            <a:r>
              <a:rPr lang="zh-CN" altLang="en-US" b="1" dirty="0">
                <a:solidFill>
                  <a:srgbClr val="1F2937"/>
                </a:solidFill>
                <a:latin typeface="Times New Roman"/>
                <a:ea typeface="微软雅黑"/>
              </a:rPr>
              <a:t> 的分子活化</a:t>
            </a:r>
            <a:endParaRPr>
              <a:latin typeface="Times New Roman"/>
              <a:ea typeface="微软雅黑"/>
            </a:endParaRPr>
          </a:p>
        </p:txBody>
      </p:sp>
      <p:sp>
        <p:nvSpPr>
          <p:cNvPr id="264" name="文本"/>
          <p:cNvSpPr txBox="1"/>
          <p:nvPr/>
        </p:nvSpPr>
        <p:spPr>
          <a:xfrm>
            <a:off x="8501184" y="2794907"/>
            <a:ext cx="3090960" cy="566688"/>
          </a:xfrm>
          <a:prstGeom prst="rect">
            <a:avLst/>
          </a:prstGeom>
          <a:noFill/>
          <a:ln>
            <a:noFill/>
          </a:ln>
        </p:spPr>
        <p:txBody>
          <a:bodyPr wrap="none" lIns="0" tIns="0" rIns="0" bIns="0" anchor="ctr"/>
          <a:lstStyle/>
          <a:p>
            <a:pPr>
              <a:lnSpc>
                <a:spcPct val="115000"/>
              </a:lnSpc>
            </a:pPr>
            <a:r>
              <a:rPr lang="zh-CN" altLang="en-US" b="1" dirty="0">
                <a:solidFill>
                  <a:srgbClr val="6B7280"/>
                </a:solidFill>
                <a:latin typeface="Times New Roman"/>
                <a:ea typeface="微软雅黑"/>
              </a:rPr>
              <a:t>直线变弯·注入 2π* 电子</a:t>
            </a:r>
            <a:endParaRPr>
              <a:latin typeface="Times New Roman"/>
              <a:ea typeface="微软雅黑"/>
            </a:endParaRPr>
          </a:p>
        </p:txBody>
      </p:sp>
      <p:sp>
        <p:nvSpPr>
          <p:cNvPr id="265" name="形状"/>
          <p:cNvSpPr/>
          <p:nvPr/>
        </p:nvSpPr>
        <p:spPr>
          <a:xfrm>
            <a:off x="8535528" y="4364094"/>
            <a:ext cx="2839104" cy="630632"/>
          </a:xfrm>
          <a:prstGeom prst="roundRect">
            <a:avLst>
              <a:gd name="adj" fmla="val 5000"/>
            </a:avLst>
          </a:prstGeom>
          <a:solidFill>
            <a:srgbClr val="FFFFFF"/>
          </a:solidFill>
          <a:ln w="15240" cap="rnd">
            <a:solidFill>
              <a:srgbClr val="1E7A46"/>
            </a:solidFill>
          </a:ln>
        </p:spPr>
        <p:txBody>
          <a:bodyPr/>
          <a:lstStyle/>
          <a:p>
            <a:endParaRPr lang="zh-CN">
              <a:latin typeface="Times New Roman"/>
              <a:ea typeface="微软雅黑"/>
            </a:endParaRPr>
          </a:p>
        </p:txBody>
      </p:sp>
      <p:sp>
        <p:nvSpPr>
          <p:cNvPr id="266" name="文本"/>
          <p:cNvSpPr txBox="1"/>
          <p:nvPr/>
        </p:nvSpPr>
        <p:spPr>
          <a:xfrm>
            <a:off x="8581320" y="4195035"/>
            <a:ext cx="2747520" cy="968750"/>
          </a:xfrm>
          <a:prstGeom prst="rect">
            <a:avLst/>
          </a:prstGeom>
          <a:noFill/>
          <a:ln>
            <a:noFill/>
          </a:ln>
        </p:spPr>
        <p:txBody>
          <a:bodyPr wrap="none" lIns="0" tIns="0" rIns="0" bIns="0" anchor="ctr"/>
          <a:lstStyle/>
          <a:p>
            <a:pPr algn="ctr">
              <a:lnSpc>
                <a:spcPct val="115000"/>
              </a:lnSpc>
              <a:spcAft>
                <a:spcPts val="0"/>
              </a:spcAft>
            </a:pPr>
            <a:r>
              <a:rPr lang="zh-CN" altLang="en-US" sz="1600" b="1" dirty="0">
                <a:solidFill>
                  <a:srgbClr val="1E7A46"/>
                </a:solidFill>
                <a:latin typeface="Times New Roman"/>
                <a:ea typeface="微软雅黑"/>
              </a:rPr>
              <a:t>【教学难点】CO</a:t>
            </a:r>
            <a:r>
              <a:rPr lang="zh-CN" altLang="en-US" sz="1600" b="1" baseline="-25000" dirty="0">
                <a:solidFill>
                  <a:srgbClr val="1E7A46"/>
                </a:solidFill>
                <a:latin typeface="Times New Roman"/>
                <a:ea typeface="微软雅黑"/>
              </a:rPr>
              <a:t>2</a:t>
            </a:r>
            <a:r>
              <a:rPr lang="zh-CN" altLang="en-US" sz="1600" b="1" dirty="0">
                <a:solidFill>
                  <a:srgbClr val="1E7A46"/>
                </a:solidFill>
                <a:latin typeface="Times New Roman"/>
                <a:ea typeface="微软雅黑"/>
              </a:rPr>
              <a:t> → CO</a:t>
            </a:r>
            <a:r>
              <a:rPr lang="zh-CN" altLang="en-US" sz="1600" b="1" baseline="-25000" dirty="0">
                <a:solidFill>
                  <a:srgbClr val="1E7A46"/>
                </a:solidFill>
                <a:latin typeface="Times New Roman"/>
                <a:ea typeface="微软雅黑"/>
              </a:rPr>
              <a:t>2</a:t>
            </a:r>
            <a:r>
              <a:rPr lang="en-US" altLang="zh-CN" sz="1600" b="1" dirty="0">
                <a:solidFill>
                  <a:srgbClr val="1E7A46"/>
                </a:solidFill>
                <a:latin typeface="Times New Roman"/>
                <a:ea typeface="微软雅黑"/>
              </a:rPr>
              <a:t>*</a:t>
            </a:r>
            <a:endParaRPr lang="zh-CN" altLang="en-US" sz="1600" b="1" dirty="0">
              <a:solidFill>
                <a:srgbClr val="1E7A46"/>
              </a:solidFill>
              <a:latin typeface="Times New Roman"/>
              <a:ea typeface="微软雅黑"/>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269"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dirty="0">
                <a:solidFill>
                  <a:srgbClr val="FFFFFF"/>
                </a:solidFill>
                <a:latin typeface="Times New Roman"/>
                <a:ea typeface="微软雅黑"/>
              </a:rPr>
              <a:t>《材料计算物理》·</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第二章</a:t>
            </a:r>
            <a:r>
              <a:rPr lang="en-US" altLang="zh-CN" sz="1125" dirty="0">
                <a:solidFill>
                  <a:srgbClr val="FFFFFF"/>
                </a:solidFill>
                <a:latin typeface="Times New Roman"/>
                <a:ea typeface="微软雅黑"/>
              </a:rPr>
              <a:t> </a:t>
            </a:r>
            <a:r>
              <a:rPr lang="zh-CN" altLang="en-US" sz="1125" dirty="0">
                <a:solidFill>
                  <a:srgbClr val="FFFFFF"/>
                </a:solidFill>
                <a:latin typeface="Times New Roman"/>
                <a:ea typeface="微软雅黑"/>
              </a:rPr>
              <a:t>密度泛函理论基础</a:t>
            </a:r>
            <a:endParaRPr dirty="0">
              <a:latin typeface="Times New Roman"/>
              <a:ea typeface="微软雅黑"/>
            </a:endParaRPr>
          </a:p>
        </p:txBody>
      </p:sp>
      <p:sp>
        <p:nvSpPr>
          <p:cNvPr id="270"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271"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zh-CN" sz="2475" b="1">
                <a:solidFill>
                  <a:srgbClr val="0E3F8C"/>
                </a:solidFill>
                <a:latin typeface="Times New Roman"/>
                <a:ea typeface="微软雅黑"/>
              </a:rPr>
              <a:t>计算实验一：</a:t>
            </a:r>
            <a:r>
              <a:rPr lang="en-US" sz="2475" b="1">
                <a:solidFill>
                  <a:srgbClr val="0E3F8C"/>
                </a:solidFill>
                <a:latin typeface="Times New Roman"/>
                <a:ea typeface="微软雅黑"/>
              </a:rPr>
              <a:t>CO</a:t>
            </a:r>
            <a:r>
              <a:rPr lang="en-US" sz="2475" b="1" baseline="-25000">
                <a:solidFill>
                  <a:srgbClr val="0E3F8C"/>
                </a:solidFill>
                <a:latin typeface="Times New Roman"/>
                <a:ea typeface="微软雅黑"/>
              </a:rPr>
              <a:t>2</a:t>
            </a:r>
            <a:r>
              <a:rPr lang="en-US" sz="2475" b="1">
                <a:solidFill>
                  <a:srgbClr val="0E3F8C"/>
                </a:solidFill>
                <a:latin typeface="Times New Roman"/>
                <a:ea typeface="微软雅黑"/>
              </a:rPr>
              <a:t> </a:t>
            </a:r>
            <a:r>
              <a:rPr lang="zh-CN" sz="2475" b="1">
                <a:solidFill>
                  <a:srgbClr val="0E3F8C"/>
                </a:solidFill>
                <a:latin typeface="Times New Roman"/>
                <a:ea typeface="微软雅黑"/>
              </a:rPr>
              <a:t>分子的构型</a:t>
            </a:r>
            <a:endParaRPr>
              <a:latin typeface="Times New Roman"/>
              <a:ea typeface="微软雅黑"/>
            </a:endParaRPr>
          </a:p>
        </p:txBody>
      </p:sp>
      <p:sp>
        <p:nvSpPr>
          <p:cNvPr id="272" name="矩形: 圆角 6"/>
          <p:cNvSpPr/>
          <p:nvPr/>
        </p:nvSpPr>
        <p:spPr>
          <a:xfrm>
            <a:off x="380998" y="1254039"/>
            <a:ext cx="5876925" cy="1009650"/>
          </a:xfrm>
          <a:prstGeom prst="roundRect">
            <a:avLst>
              <a:gd name="adj" fmla="val 9434"/>
            </a:avLst>
          </a:prstGeom>
          <a:solidFill>
            <a:srgbClr val="F0F6FF"/>
          </a:solidFill>
          <a:ln/>
        </p:spPr>
        <p:txBody>
          <a:bodyPr/>
          <a:lstStyle/>
          <a:p>
            <a:endParaRPr>
              <a:latin typeface="Times New Roman"/>
              <a:ea typeface="微软雅黑"/>
            </a:endParaRPr>
          </a:p>
        </p:txBody>
      </p:sp>
      <p:sp>
        <p:nvSpPr>
          <p:cNvPr id="273" name="文本框 7" descr="{&quot;isTemplate&quot;:true,&quot;type&quot;:&quot;text&quot;}"/>
          <p:cNvSpPr txBox="1"/>
          <p:nvPr/>
        </p:nvSpPr>
        <p:spPr>
          <a:xfrm>
            <a:off x="571497" y="1228661"/>
            <a:ext cx="5495925" cy="1009650"/>
          </a:xfrm>
          <a:prstGeom prst="rect">
            <a:avLst/>
          </a:prstGeom>
        </p:spPr>
        <p:txBody>
          <a:bodyPr wrap="square" lIns="0" tIns="0" rIns="0" bIns="0">
            <a:noAutofit/>
          </a:bodyPr>
          <a:lstStyle/>
          <a:p>
            <a:pPr>
              <a:lnSpc>
                <a:spcPct val="180000"/>
              </a:lnSpc>
            </a:pPr>
            <a:r>
              <a:rPr lang="zh-CN" b="1" dirty="0">
                <a:solidFill>
                  <a:srgbClr val="0E3F8C"/>
                </a:solidFill>
                <a:ea typeface="微软雅黑"/>
                <a:cs typeface="Times New Roman" panose="02020603050405020304" pitchFamily="18" charset="0"/>
              </a:rPr>
              <a:t>建模三步：</a:t>
            </a:r>
            <a:r>
              <a:rPr lang="zh-CN" dirty="0">
                <a:solidFill>
                  <a:srgbClr val="1F2937"/>
                </a:solidFill>
                <a:ea typeface="微软雅黑"/>
                <a:cs typeface="Times New Roman" panose="02020603050405020304" pitchFamily="18" charset="0"/>
              </a:rPr>
              <a:t>建</a:t>
            </a:r>
            <a:r>
              <a:rPr lang="en-US" dirty="0">
                <a:solidFill>
                  <a:srgbClr val="1F2937"/>
                </a:solidFill>
                <a:ea typeface="微软雅黑"/>
                <a:cs typeface="Times New Roman" panose="02020603050405020304" pitchFamily="18" charset="0"/>
              </a:rPr>
              <a:t> CO</a:t>
            </a:r>
            <a:r>
              <a:rPr lang="en-US" baseline="-25000" dirty="0">
                <a:solidFill>
                  <a:srgbClr val="1F2937"/>
                </a:solidFill>
                <a:ea typeface="微软雅黑"/>
                <a:cs typeface="Times New Roman" panose="02020603050405020304" pitchFamily="18" charset="0"/>
              </a:rPr>
              <a:t>2</a:t>
            </a:r>
            <a:r>
              <a:rPr lang="en-US" dirty="0">
                <a:solidFill>
                  <a:srgbClr val="1F2937"/>
                </a:solidFill>
                <a:ea typeface="微软雅黑"/>
                <a:cs typeface="Times New Roman" panose="02020603050405020304" pitchFamily="18" charset="0"/>
              </a:rPr>
              <a:t> </a:t>
            </a:r>
            <a:r>
              <a:rPr lang="zh-CN" dirty="0">
                <a:solidFill>
                  <a:srgbClr val="1F2937"/>
                </a:solidFill>
                <a:ea typeface="微软雅黑"/>
                <a:cs typeface="Times New Roman" panose="02020603050405020304" pitchFamily="18" charset="0"/>
              </a:rPr>
              <a:t>分子模型</a:t>
            </a:r>
            <a:r>
              <a:rPr lang="en-US" dirty="0">
                <a:solidFill>
                  <a:srgbClr val="1F2937"/>
                </a:solidFill>
                <a:ea typeface="微软雅黑"/>
                <a:cs typeface="Times New Roman" panose="02020603050405020304" pitchFamily="18" charset="0"/>
              </a:rPr>
              <a:t> → </a:t>
            </a:r>
            <a:r>
              <a:rPr lang="zh-CN" dirty="0">
                <a:solidFill>
                  <a:srgbClr val="1F2937"/>
                </a:solidFill>
                <a:ea typeface="微软雅黑"/>
                <a:cs typeface="Times New Roman" panose="02020603050405020304" pitchFamily="18" charset="0"/>
              </a:rPr>
              <a:t>放进</a:t>
            </a:r>
            <a:r>
              <a:rPr lang="en-US" altLang="zh-CN" dirty="0">
                <a:solidFill>
                  <a:srgbClr val="1F2937"/>
                </a:solidFill>
                <a:ea typeface="微软雅黑"/>
                <a:cs typeface="Times New Roman" panose="02020603050405020304" pitchFamily="18" charset="0"/>
              </a:rPr>
              <a:t>15Å×15Å× 15Å</a:t>
            </a:r>
            <a:r>
              <a:rPr lang="zh-CN" dirty="0">
                <a:solidFill>
                  <a:srgbClr val="1F2937"/>
                </a:solidFill>
                <a:ea typeface="微软雅黑"/>
                <a:cs typeface="Times New Roman" panose="02020603050405020304" pitchFamily="18" charset="0"/>
              </a:rPr>
              <a:t>的真空盒子</a:t>
            </a:r>
            <a:r>
              <a:rPr lang="en-US" dirty="0">
                <a:solidFill>
                  <a:srgbClr val="1F2937"/>
                </a:solidFill>
                <a:ea typeface="微软雅黑"/>
                <a:cs typeface="Times New Roman" panose="02020603050405020304" pitchFamily="18" charset="0"/>
              </a:rPr>
              <a:t> → </a:t>
            </a:r>
            <a:r>
              <a:rPr lang="zh-CN" dirty="0">
                <a:solidFill>
                  <a:srgbClr val="1F2937"/>
                </a:solidFill>
                <a:ea typeface="微软雅黑"/>
                <a:cs typeface="Times New Roman" panose="02020603050405020304" pitchFamily="18" charset="0"/>
              </a:rPr>
              <a:t>结构优化（力收敛判据</a:t>
            </a:r>
            <a:r>
              <a:rPr lang="en-US" altLang="zh-CN" dirty="0">
                <a:solidFill>
                  <a:srgbClr val="1F2937"/>
                </a:solidFill>
                <a:ea typeface="微软雅黑"/>
                <a:cs typeface="Times New Roman" panose="02020603050405020304" pitchFamily="18" charset="0"/>
              </a:rPr>
              <a:t>0.01eV/</a:t>
            </a:r>
            <a:r>
              <a:rPr lang="zh-CN" altLang="en-US" dirty="0">
                <a:solidFill>
                  <a:srgbClr val="1F2937"/>
                </a:solidFill>
                <a:ea typeface="微软雅黑"/>
                <a:cs typeface="Times New Roman" panose="02020603050405020304" pitchFamily="18" charset="0"/>
              </a:rPr>
              <a:t>Å</a:t>
            </a:r>
            <a:r>
              <a:rPr lang="zh-CN" dirty="0">
                <a:solidFill>
                  <a:srgbClr val="1F2937"/>
                </a:solidFill>
                <a:ea typeface="微软雅黑"/>
                <a:cs typeface="Times New Roman" panose="02020603050405020304" pitchFamily="18" charset="0"/>
              </a:rPr>
              <a:t>）</a:t>
            </a:r>
            <a:endParaRPr dirty="0">
              <a:ea typeface="微软雅黑"/>
              <a:cs typeface="Times New Roman" panose="02020603050405020304" pitchFamily="18" charset="0"/>
            </a:endParaRPr>
          </a:p>
        </p:txBody>
      </p:sp>
      <p:sp>
        <p:nvSpPr>
          <p:cNvPr id="274" name="矩形: 圆角 8"/>
          <p:cNvSpPr/>
          <p:nvPr/>
        </p:nvSpPr>
        <p:spPr>
          <a:xfrm>
            <a:off x="381000" y="2479503"/>
            <a:ext cx="5876925" cy="1924179"/>
          </a:xfrm>
          <a:prstGeom prst="roundRect">
            <a:avLst>
              <a:gd name="adj" fmla="val 5348"/>
            </a:avLst>
          </a:prstGeom>
          <a:solidFill>
            <a:srgbClr val="FFF3CD"/>
          </a:solidFill>
          <a:ln w="25400">
            <a:solidFill>
              <a:srgbClr val="E67E22"/>
            </a:solidFill>
            <a:prstDash val="dash"/>
          </a:ln>
        </p:spPr>
        <p:txBody>
          <a:bodyPr/>
          <a:lstStyle/>
          <a:p>
            <a:endParaRPr/>
          </a:p>
        </p:txBody>
      </p:sp>
      <p:sp>
        <p:nvSpPr>
          <p:cNvPr id="275" name="文本框 9" descr="{&quot;isTemplate&quot;:true,&quot;type&quot;:&quot;text&quot;}"/>
          <p:cNvSpPr txBox="1"/>
          <p:nvPr/>
        </p:nvSpPr>
        <p:spPr>
          <a:xfrm>
            <a:off x="516350" y="2584407"/>
            <a:ext cx="5495925" cy="219075"/>
          </a:xfrm>
          <a:prstGeom prst="rect">
            <a:avLst/>
          </a:prstGeom>
        </p:spPr>
        <p:txBody>
          <a:bodyPr wrap="none" lIns="0" tIns="0" rIns="0" bIns="0"/>
          <a:lstStyle/>
          <a:p>
            <a:pPr>
              <a:lnSpc>
                <a:spcPct val="100000"/>
              </a:lnSpc>
            </a:pPr>
            <a:r>
              <a:rPr lang="en-US" sz="1600" b="1" dirty="0">
                <a:solidFill>
                  <a:srgbClr val="8A5A00"/>
                </a:solidFill>
                <a:latin typeface="Source Han Sans SC"/>
                <a:ea typeface="Source Han Sans SC"/>
              </a:rPr>
              <a:t>⬇ </a:t>
            </a:r>
            <a:r>
              <a:rPr lang="zh-CN" sz="1600" b="1" dirty="0">
                <a:solidFill>
                  <a:srgbClr val="8A5A00"/>
                </a:solidFill>
                <a:latin typeface="Source Han Sans SC"/>
                <a:ea typeface="Source Han Sans SC"/>
              </a:rPr>
              <a:t>数据填</a:t>
            </a:r>
            <a:r>
              <a:rPr lang="zh-CN" altLang="en-US" sz="1600" b="1" dirty="0">
                <a:solidFill>
                  <a:srgbClr val="8A5A00"/>
                </a:solidFill>
                <a:latin typeface="Source Han Sans SC"/>
                <a:ea typeface="Source Han Sans SC"/>
              </a:rPr>
              <a:t>写</a:t>
            </a:r>
            <a:r>
              <a:rPr lang="zh-CN" sz="1600" b="1" dirty="0">
                <a:solidFill>
                  <a:srgbClr val="8A5A00"/>
                </a:solidFill>
                <a:latin typeface="Source Han Sans SC"/>
                <a:ea typeface="Source Han Sans SC"/>
              </a:rPr>
              <a:t>（同学课后核对本页）</a:t>
            </a:r>
            <a:endParaRPr sz="1600" dirty="0"/>
          </a:p>
        </p:txBody>
      </p:sp>
      <p:sp>
        <p:nvSpPr>
          <p:cNvPr id="276" name="文本框 10" descr="{&quot;isTemplate&quot;:true,&quot;type&quot;:&quot;text&quot;}"/>
          <p:cNvSpPr txBox="1"/>
          <p:nvPr/>
        </p:nvSpPr>
        <p:spPr>
          <a:xfrm>
            <a:off x="571500" y="2903428"/>
            <a:ext cx="5495925" cy="1181100"/>
          </a:xfrm>
          <a:prstGeom prst="rect">
            <a:avLst/>
          </a:prstGeom>
        </p:spPr>
        <p:txBody>
          <a:bodyPr wrap="none" lIns="0" tIns="0" rIns="0" bIns="0"/>
          <a:lstStyle/>
          <a:p>
            <a:pPr>
              <a:lnSpc>
                <a:spcPct val="190000"/>
              </a:lnSpc>
            </a:pPr>
            <a:r>
              <a:rPr lang="zh-CN" alt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初始</a:t>
            </a:r>
            <a:r>
              <a:rPr lang="en-US"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C=O </a:t>
            </a:r>
            <a:r>
              <a:rPr lang="zh-CN"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键长</a:t>
            </a:r>
            <a:r>
              <a:rPr lang="en-US"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1.422 Å</a:t>
            </a:r>
            <a:r>
              <a:rPr lang="zh-CN" alt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和</a:t>
            </a:r>
            <a:r>
              <a:rPr lang="en-US"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1.330 Å </a:t>
            </a:r>
            <a:r>
              <a:rPr lang="zh-CN" alt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，初始</a:t>
            </a:r>
            <a:r>
              <a:rPr lang="en-US"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O=C=O </a:t>
            </a:r>
            <a:r>
              <a:rPr lang="zh-CN"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键角</a:t>
            </a:r>
            <a:r>
              <a:rPr lang="en-US"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160°</a:t>
            </a:r>
            <a:endParaRPr dirty="0">
              <a:latin typeface="Times New Roman" panose="02020603050405020304" pitchFamily="18" charset="0"/>
              <a:cs typeface="Times New Roman" panose="02020603050405020304" pitchFamily="18" charset="0"/>
            </a:endParaRPr>
          </a:p>
          <a:p>
            <a:pPr>
              <a:lnSpc>
                <a:spcPct val="190000"/>
              </a:lnSpc>
            </a:pP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优化后</a:t>
            </a:r>
            <a:r>
              <a:rPr 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 C=O </a:t>
            </a: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键长</a:t>
            </a:r>
            <a:r>
              <a:rPr 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 = </a:t>
            </a:r>
            <a:r>
              <a:rPr lang="en-US" sz="1600" b="1"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______ </a:t>
            </a:r>
            <a:r>
              <a:rPr 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Å</a:t>
            </a: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实验值 </a:t>
            </a:r>
            <a:r>
              <a:rPr lang="en-US"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C=O </a:t>
            </a:r>
            <a:r>
              <a:rPr lang="zh-CN" alt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键长 ≈ </a:t>
            </a:r>
            <a:r>
              <a:rPr lang="en-US"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1.160 Å</a:t>
            </a: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a:t>
            </a:r>
            <a:endParaRPr sz="1600" dirty="0">
              <a:latin typeface="Times New Roman" panose="02020603050405020304" pitchFamily="18" charset="0"/>
              <a:ea typeface="微软雅黑" panose="020B0503020204020204" pitchFamily="34" charset="-122"/>
              <a:cs typeface="Times New Roman" panose="02020603050405020304" pitchFamily="18" charset="0"/>
            </a:endParaRPr>
          </a:p>
          <a:p>
            <a:pPr>
              <a:lnSpc>
                <a:spcPct val="190000"/>
              </a:lnSpc>
            </a:pPr>
            <a:r>
              <a:rPr 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O=C=O </a:t>
            </a: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键角</a:t>
            </a:r>
            <a:r>
              <a:rPr 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 = </a:t>
            </a:r>
            <a:r>
              <a:rPr lang="en-US" sz="1600" b="1"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______°</a:t>
            </a:r>
            <a:r>
              <a:rPr lang="zh-CN" sz="1600" b="1"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a:t>
            </a:r>
            <a:r>
              <a:rPr lang="zh-CN"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实验值</a:t>
            </a:r>
            <a:r>
              <a:rPr lang="en-US"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O=C=O </a:t>
            </a:r>
            <a:r>
              <a:rPr lang="zh-CN"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键角</a:t>
            </a:r>
            <a:r>
              <a:rPr lang="en-US" alt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 180°</a:t>
            </a:r>
            <a:r>
              <a:rPr lang="zh-CN" sz="1600" b="1"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a:t>
            </a: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　</a:t>
            </a:r>
            <a:endParaRPr sz="16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77" name="矩形: 圆角 11"/>
          <p:cNvSpPr/>
          <p:nvPr/>
        </p:nvSpPr>
        <p:spPr>
          <a:xfrm>
            <a:off x="438150" y="4762500"/>
            <a:ext cx="5876925" cy="1200086"/>
          </a:xfrm>
          <a:prstGeom prst="roundRect">
            <a:avLst>
              <a:gd name="adj" fmla="val 8163"/>
            </a:avLst>
          </a:prstGeom>
          <a:solidFill>
            <a:srgbClr val="FFF8E6"/>
          </a:solidFill>
          <a:ln/>
        </p:spPr>
        <p:txBody>
          <a:bodyPr/>
          <a:lstStyle/>
          <a:p>
            <a:endParaRPr/>
          </a:p>
        </p:txBody>
      </p:sp>
      <p:sp>
        <p:nvSpPr>
          <p:cNvPr id="278" name="任意多边形: 形状 12"/>
          <p:cNvSpPr/>
          <p:nvPr/>
        </p:nvSpPr>
        <p:spPr>
          <a:xfrm>
            <a:off x="438150" y="4762500"/>
            <a:ext cx="5876925" cy="1200086"/>
          </a:xfrm>
          <a:custGeom>
            <a:avLst/>
            <a:gdLst/>
            <a:ahLst/>
            <a:cxnLst/>
            <a:rect l="0" t="0" r="0" b="0"/>
            <a:pathLst>
              <a:path w="617" h="98">
                <a:moveTo>
                  <a:pt x="8" y="0"/>
                </a:moveTo>
                <a:cubicBezTo>
                  <a:pt x="7" y="0"/>
                  <a:pt x="6" y="1"/>
                  <a:pt x="6" y="2"/>
                </a:cubicBezTo>
                <a:lnTo>
                  <a:pt x="6" y="96"/>
                </a:lnTo>
                <a:cubicBezTo>
                  <a:pt x="6" y="97"/>
                  <a:pt x="7" y="98"/>
                  <a:pt x="8" y="98"/>
                </a:cubicBezTo>
                <a:cubicBezTo>
                  <a:pt x="3" y="98"/>
                  <a:pt x="0" y="94"/>
                  <a:pt x="0" y="90"/>
                </a:cubicBezTo>
                <a:lnTo>
                  <a:pt x="0" y="8"/>
                </a:lnTo>
                <a:cubicBezTo>
                  <a:pt x="0" y="4"/>
                  <a:pt x="4" y="0"/>
                  <a:pt x="8" y="0"/>
                </a:cubicBezTo>
                <a:close/>
              </a:path>
            </a:pathLst>
          </a:custGeom>
          <a:solidFill>
            <a:srgbClr val="E67E22"/>
          </a:solidFill>
          <a:ln/>
        </p:spPr>
        <p:txBody>
          <a:bodyPr/>
          <a:lstStyle/>
          <a:p>
            <a:endParaRPr/>
          </a:p>
        </p:txBody>
      </p:sp>
      <p:sp>
        <p:nvSpPr>
          <p:cNvPr id="279" name="文本框 13" descr="{&quot;isTemplate&quot;:true,&quot;type&quot;:&quot;text&quot;}"/>
          <p:cNvSpPr txBox="1"/>
          <p:nvPr/>
        </p:nvSpPr>
        <p:spPr>
          <a:xfrm>
            <a:off x="628650" y="4977008"/>
            <a:ext cx="5438775" cy="704850"/>
          </a:xfrm>
          <a:prstGeom prst="rect">
            <a:avLst/>
          </a:prstGeom>
        </p:spPr>
        <p:txBody>
          <a:bodyPr wrap="square" lIns="0" tIns="0" rIns="0" bIns="0">
            <a:noAutofit/>
          </a:bodyPr>
          <a:lstStyle/>
          <a:p>
            <a:pPr>
              <a:lnSpc>
                <a:spcPct val="170000"/>
              </a:lnSpc>
            </a:pPr>
            <a:r>
              <a:rPr lang="zh-CN" sz="1600" b="1"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问题：</a:t>
            </a:r>
            <a:r>
              <a:rPr lang="zh-CN" alt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为什么</a:t>
            </a:r>
            <a:r>
              <a:rPr 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CO</a:t>
            </a:r>
            <a:r>
              <a:rPr lang="en-US" sz="1600" baseline="-250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2</a:t>
            </a:r>
            <a:r>
              <a:rPr 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 </a:t>
            </a:r>
            <a:r>
              <a:rPr lang="zh-CN" alt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在结构优化的过程中，会从弯曲构型变为</a:t>
            </a: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直线</a:t>
            </a:r>
            <a:r>
              <a:rPr lang="zh-CN" alt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构型</a:t>
            </a: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？和中学化学的</a:t>
            </a:r>
            <a:r>
              <a:rPr 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"8 </a:t>
            </a: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电子稳定</a:t>
            </a:r>
            <a:r>
              <a:rPr lang="en-US"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a:t>
            </a:r>
            <a:r>
              <a:rPr lang="zh-CN" sz="1600" dirty="0">
                <a:solidFill>
                  <a:srgbClr val="1F2937"/>
                </a:solidFill>
                <a:latin typeface="Times New Roman" panose="02020603050405020304" pitchFamily="18" charset="0"/>
                <a:ea typeface="微软雅黑" panose="020B0503020204020204" pitchFamily="34" charset="-122"/>
                <a:cs typeface="Times New Roman" panose="02020603050405020304" pitchFamily="18" charset="0"/>
              </a:rPr>
              <a:t>判断一致吗？</a:t>
            </a:r>
            <a:endParaRPr sz="16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80" name="矩形: 圆角 14"/>
          <p:cNvSpPr/>
          <p:nvPr/>
        </p:nvSpPr>
        <p:spPr>
          <a:xfrm>
            <a:off x="6467475" y="1200150"/>
            <a:ext cx="5343525" cy="4991100"/>
          </a:xfrm>
          <a:prstGeom prst="roundRect">
            <a:avLst>
              <a:gd name="adj" fmla="val 1908"/>
            </a:avLst>
          </a:prstGeom>
          <a:solidFill>
            <a:srgbClr val="F7F9FC"/>
          </a:solidFill>
          <a:ln w="12700">
            <a:solidFill>
              <a:srgbClr val="D6DCE5"/>
            </a:solidFill>
            <a:prstDash val="solid"/>
          </a:ln>
        </p:spPr>
        <p:txBody>
          <a:bodyPr/>
          <a:lstStyle/>
          <a:p>
            <a:endParaRPr/>
          </a:p>
        </p:txBody>
      </p:sp>
      <p:sp>
        <p:nvSpPr>
          <p:cNvPr id="281" name="文本框 16" descr="{&quot;isTemplate&quot;:true,&quot;type&quot;:&quot;text&quot;}"/>
          <p:cNvSpPr txBox="1"/>
          <p:nvPr/>
        </p:nvSpPr>
        <p:spPr>
          <a:xfrm>
            <a:off x="8406921" y="5793156"/>
            <a:ext cx="2131382" cy="495300"/>
          </a:xfrm>
          <a:prstGeom prst="rect">
            <a:avLst/>
          </a:prstGeom>
        </p:spPr>
        <p:txBody>
          <a:bodyPr wrap="none" lIns="0" tIns="0" rIns="0" bIns="0"/>
          <a:lstStyle/>
          <a:p>
            <a:pPr algn="ctr">
              <a:lnSpc>
                <a:spcPct val="100000"/>
              </a:lnSpc>
            </a:pPr>
            <a:r>
              <a:rPr lang="en-US" b="1" dirty="0">
                <a:solidFill>
                  <a:srgbClr val="8B97A8"/>
                </a:solidFill>
                <a:latin typeface="Source Han Sans SC"/>
                <a:ea typeface="Source Han Sans SC"/>
              </a:rPr>
              <a:t>CO</a:t>
            </a:r>
            <a:r>
              <a:rPr lang="en-US" b="1" baseline="-25000" dirty="0">
                <a:solidFill>
                  <a:srgbClr val="8B97A8"/>
                </a:solidFill>
                <a:latin typeface="Source Han Sans SC"/>
                <a:ea typeface="Source Han Sans SC"/>
              </a:rPr>
              <a:t>2</a:t>
            </a:r>
            <a:r>
              <a:rPr lang="zh-CN" altLang="en-US" b="1" dirty="0">
                <a:solidFill>
                  <a:srgbClr val="8B97A8"/>
                </a:solidFill>
                <a:latin typeface="Source Han Sans SC"/>
                <a:ea typeface="Source Han Sans SC"/>
              </a:rPr>
              <a:t>结构</a:t>
            </a:r>
            <a:r>
              <a:rPr lang="zh-CN" b="1" dirty="0">
                <a:solidFill>
                  <a:srgbClr val="8B97A8"/>
                </a:solidFill>
                <a:latin typeface="Source Han Sans SC"/>
                <a:ea typeface="Source Han Sans SC"/>
              </a:rPr>
              <a:t>优化</a:t>
            </a:r>
            <a:r>
              <a:rPr lang="zh-CN" altLang="en-US" b="1" dirty="0">
                <a:solidFill>
                  <a:srgbClr val="8B97A8"/>
                </a:solidFill>
                <a:latin typeface="Source Han Sans SC"/>
                <a:ea typeface="Source Han Sans SC"/>
              </a:rPr>
              <a:t>实验</a:t>
            </a:r>
            <a:endParaRPr b="1" dirty="0"/>
          </a:p>
        </p:txBody>
      </p:sp>
      <p:sp>
        <p:nvSpPr>
          <p:cNvPr id="282" name="文本框 17"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Source Han Sans SC"/>
                <a:ea typeface="Source Han Sans SC"/>
              </a:rPr>
              <a:t>新能源材料与器件专业</a:t>
            </a:r>
            <a:r>
              <a:rPr lang="en-US" sz="1050">
                <a:solidFill>
                  <a:srgbClr val="8B97A8"/>
                </a:solidFill>
                <a:latin typeface="Source Han Sans SC"/>
                <a:ea typeface="Source Han Sans SC"/>
              </a:rPr>
              <a:t> · </a:t>
            </a:r>
            <a:r>
              <a:rPr lang="zh-CN" sz="1050">
                <a:solidFill>
                  <a:srgbClr val="8B97A8"/>
                </a:solidFill>
                <a:latin typeface="Source Han Sans SC"/>
                <a:ea typeface="Source Han Sans SC"/>
              </a:rPr>
              <a:t>教学课件</a:t>
            </a:r>
            <a:endParaRPr/>
          </a:p>
        </p:txBody>
      </p:sp>
      <p:sp>
        <p:nvSpPr>
          <p:cNvPr id="283" name="文本框 18" descr="{&quot;isTemplate&quot;:true,&quot;type&quot;:&quot;text&quot;}"/>
          <p:cNvSpPr txBox="1"/>
          <p:nvPr/>
        </p:nvSpPr>
        <p:spPr>
          <a:xfrm>
            <a:off x="11391900" y="6438900"/>
            <a:ext cx="419100" cy="171450"/>
          </a:xfrm>
          <a:prstGeom prst="rect">
            <a:avLst/>
          </a:prstGeom>
        </p:spPr>
        <p:txBody>
          <a:bodyPr wrap="none" lIns="0" tIns="0" rIns="0" bIns="0"/>
          <a:lstStyle/>
          <a:p>
            <a:pPr>
              <a:lnSpc>
                <a:spcPct val="100000"/>
              </a:lnSpc>
            </a:pPr>
            <a:r>
              <a:rPr lang="en-US" sz="1125" b="1">
                <a:solidFill>
                  <a:srgbClr val="1E4FA8"/>
                </a:solidFill>
                <a:latin typeface="Source Han Sans SC"/>
                <a:ea typeface="Source Han Sans SC"/>
              </a:rPr>
              <a:t>6 / 16</a:t>
            </a:r>
            <a:endParaRPr/>
          </a:p>
        </p:txBody>
      </p:sp>
      <p:pic>
        <p:nvPicPr>
          <p:cNvPr id="284" name="CO2 优化动画">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505574" y="1348197"/>
            <a:ext cx="5185362" cy="432113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84"/>
                </p:tgtEl>
              </p:cMediaNode>
            </p:video>
          </p:childTnLst>
        </p:cTn>
      </p:par>
    </p:tnLst>
    <p:bldLst>
      <p:bldP spid="277" grpId="0" animBg="1"/>
      <p:bldP spid="278" grpId="0" animBg="1"/>
      <p:bldP spid="27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287"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dirty="0">
                <a:solidFill>
                  <a:srgbClr val="FFFFFF"/>
                </a:solidFill>
                <a:latin typeface="Times New Roman"/>
                <a:ea typeface="微软雅黑"/>
              </a:rPr>
              <a:t>《材料计算物理》·</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第二章</a:t>
            </a:r>
            <a:r>
              <a:rPr lang="en-US" altLang="zh-CN" sz="1125" dirty="0">
                <a:solidFill>
                  <a:srgbClr val="FFFFFF"/>
                </a:solidFill>
                <a:latin typeface="Times New Roman"/>
                <a:ea typeface="微软雅黑"/>
              </a:rPr>
              <a:t> </a:t>
            </a:r>
            <a:r>
              <a:rPr lang="zh-CN" altLang="en-US" sz="1125" dirty="0">
                <a:solidFill>
                  <a:srgbClr val="FFFFFF"/>
                </a:solidFill>
                <a:latin typeface="Times New Roman"/>
                <a:ea typeface="微软雅黑"/>
              </a:rPr>
              <a:t>密度泛函理论基础</a:t>
            </a:r>
            <a:endParaRPr dirty="0">
              <a:latin typeface="Times New Roman"/>
              <a:ea typeface="微软雅黑"/>
            </a:endParaRPr>
          </a:p>
        </p:txBody>
      </p:sp>
      <p:sp>
        <p:nvSpPr>
          <p:cNvPr id="288"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289"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zh-CN" sz="2475" b="1">
                <a:solidFill>
                  <a:srgbClr val="0E3F8C"/>
                </a:solidFill>
                <a:latin typeface="Times New Roman"/>
                <a:ea typeface="微软雅黑"/>
              </a:rPr>
              <a:t>计算实验二：电荷转移与化合价</a:t>
            </a:r>
            <a:endParaRPr>
              <a:latin typeface="Times New Roman"/>
              <a:ea typeface="微软雅黑"/>
            </a:endParaRPr>
          </a:p>
        </p:txBody>
      </p:sp>
      <p:sp>
        <p:nvSpPr>
          <p:cNvPr id="290" name="文本框 21"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291" name="文本框 22" descr="{&quot;isTemplate&quot;:true,&quot;type&quot;:&quot;text&quot;}"/>
          <p:cNvSpPr txBox="1"/>
          <p:nvPr/>
        </p:nvSpPr>
        <p:spPr>
          <a:xfrm>
            <a:off x="11391900" y="6438900"/>
            <a:ext cx="41910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7 / 16</a:t>
            </a:r>
            <a:endParaRPr>
              <a:latin typeface="Times New Roman"/>
              <a:ea typeface="微软雅黑"/>
            </a:endParaRPr>
          </a:p>
        </p:txBody>
      </p:sp>
      <p:sp>
        <p:nvSpPr>
          <p:cNvPr id="292" name="形状"/>
          <p:cNvSpPr/>
          <p:nvPr/>
        </p:nvSpPr>
        <p:spPr>
          <a:xfrm>
            <a:off x="624960" y="1417321"/>
            <a:ext cx="3434400" cy="1261265"/>
          </a:xfrm>
          <a:prstGeom prst="roundRect">
            <a:avLst>
              <a:gd name="adj" fmla="val 9000"/>
            </a:avLst>
          </a:prstGeom>
          <a:solidFill>
            <a:srgbClr val="EFF4FB"/>
          </a:solidFill>
          <a:ln w="19050" cap="rnd">
            <a:solidFill>
              <a:srgbClr val="0E3F8C"/>
            </a:solidFill>
          </a:ln>
        </p:spPr>
        <p:txBody>
          <a:bodyPr/>
          <a:lstStyle/>
          <a:p>
            <a:endParaRPr lang="zh-CN">
              <a:latin typeface="Times New Roman"/>
              <a:ea typeface="微软雅黑"/>
            </a:endParaRPr>
          </a:p>
        </p:txBody>
      </p:sp>
      <p:sp>
        <p:nvSpPr>
          <p:cNvPr id="293" name="文本"/>
          <p:cNvSpPr txBox="1"/>
          <p:nvPr/>
        </p:nvSpPr>
        <p:spPr>
          <a:xfrm>
            <a:off x="682200" y="1741624"/>
            <a:ext cx="3319920" cy="222812"/>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0E3F8C"/>
                </a:solidFill>
                <a:latin typeface="Times New Roman"/>
                <a:ea typeface="微软雅黑"/>
              </a:rPr>
              <a:t>方法 · 三步</a:t>
            </a:r>
            <a:endParaRPr>
              <a:latin typeface="Times New Roman"/>
              <a:ea typeface="微软雅黑"/>
            </a:endParaRPr>
          </a:p>
        </p:txBody>
      </p:sp>
      <p:sp>
        <p:nvSpPr>
          <p:cNvPr id="294" name="文本"/>
          <p:cNvSpPr txBox="1"/>
          <p:nvPr/>
        </p:nvSpPr>
        <p:spPr>
          <a:xfrm>
            <a:off x="682200" y="2214797"/>
            <a:ext cx="3319920" cy="193750"/>
          </a:xfrm>
          <a:prstGeom prst="rect">
            <a:avLst/>
          </a:prstGeom>
          <a:noFill/>
          <a:ln>
            <a:noFill/>
          </a:ln>
        </p:spPr>
        <p:txBody>
          <a:bodyPr wrap="none" lIns="0" tIns="0" rIns="0" bIns="0" anchor="ctr"/>
          <a:lstStyle/>
          <a:p>
            <a:pPr algn="ctr">
              <a:lnSpc>
                <a:spcPct val="115000"/>
              </a:lnSpc>
              <a:spcAft>
                <a:spcPts val="0"/>
              </a:spcAft>
            </a:pPr>
            <a:r>
              <a:rPr lang="zh-CN" altLang="en-US">
                <a:solidFill>
                  <a:srgbClr val="1F2937"/>
                </a:solidFill>
                <a:latin typeface="Times New Roman"/>
                <a:ea typeface="微软雅黑"/>
              </a:rPr>
              <a:t>原子电荷直接叠加（初猜）</a:t>
            </a:r>
            <a:endParaRPr>
              <a:latin typeface="Times New Roman"/>
              <a:ea typeface="微软雅黑"/>
            </a:endParaRPr>
          </a:p>
        </p:txBody>
      </p:sp>
      <p:sp>
        <p:nvSpPr>
          <p:cNvPr id="295" name="箭头"/>
          <p:cNvSpPr/>
          <p:nvPr/>
        </p:nvSpPr>
        <p:spPr>
          <a:xfrm>
            <a:off x="4173840" y="2047953"/>
            <a:ext cx="274752" cy="0"/>
          </a:xfrm>
          <a:prstGeom prst="straightConnector1">
            <a:avLst/>
          </a:prstGeom>
          <a:ln w="30480" cap="rnd">
            <a:solidFill>
              <a:srgbClr val="0E3F8C"/>
            </a:solidFill>
          </a:ln>
        </p:spPr>
        <p:txBody>
          <a:bodyPr/>
          <a:lstStyle/>
          <a:p>
            <a:endParaRPr lang="zh-CN">
              <a:latin typeface="Times New Roman"/>
              <a:ea typeface="微软雅黑"/>
            </a:endParaRPr>
          </a:p>
        </p:txBody>
      </p:sp>
      <p:sp>
        <p:nvSpPr>
          <p:cNvPr id="296" name="形状"/>
          <p:cNvSpPr/>
          <p:nvPr/>
        </p:nvSpPr>
        <p:spPr>
          <a:xfrm>
            <a:off x="4425696" y="1417321"/>
            <a:ext cx="3434400" cy="1261265"/>
          </a:xfrm>
          <a:prstGeom prst="roundRect">
            <a:avLst>
              <a:gd name="adj" fmla="val 9000"/>
            </a:avLst>
          </a:prstGeom>
          <a:solidFill>
            <a:srgbClr val="EFF4FB"/>
          </a:solidFill>
          <a:ln w="19050" cap="rnd">
            <a:solidFill>
              <a:srgbClr val="0E3F8C"/>
            </a:solidFill>
          </a:ln>
        </p:spPr>
        <p:txBody>
          <a:bodyPr/>
          <a:lstStyle/>
          <a:p>
            <a:endParaRPr lang="zh-CN">
              <a:latin typeface="Times New Roman"/>
              <a:ea typeface="微软雅黑"/>
            </a:endParaRPr>
          </a:p>
        </p:txBody>
      </p:sp>
      <p:sp>
        <p:nvSpPr>
          <p:cNvPr id="297" name="文本"/>
          <p:cNvSpPr txBox="1"/>
          <p:nvPr/>
        </p:nvSpPr>
        <p:spPr>
          <a:xfrm>
            <a:off x="4482936" y="1741624"/>
            <a:ext cx="3319920" cy="222812"/>
          </a:xfrm>
          <a:prstGeom prst="rect">
            <a:avLst/>
          </a:prstGeom>
          <a:noFill/>
          <a:ln>
            <a:noFill/>
          </a:ln>
        </p:spPr>
        <p:txBody>
          <a:bodyPr wrap="none" lIns="0" tIns="0" rIns="0" bIns="0" anchor="ctr"/>
          <a:lstStyle/>
          <a:p>
            <a:pPr algn="ctr">
              <a:lnSpc>
                <a:spcPct val="115000"/>
              </a:lnSpc>
              <a:spcAft>
                <a:spcPts val="0"/>
              </a:spcAft>
            </a:pPr>
            <a:r>
              <a:rPr lang="zh-CN" altLang="en-US" b="1">
                <a:solidFill>
                  <a:srgbClr val="0E3F8C"/>
                </a:solidFill>
                <a:latin typeface="Times New Roman"/>
                <a:ea typeface="微软雅黑"/>
              </a:rPr>
              <a:t>解 KS 方程</a:t>
            </a:r>
            <a:endParaRPr>
              <a:latin typeface="Times New Roman"/>
              <a:ea typeface="微软雅黑"/>
            </a:endParaRPr>
          </a:p>
        </p:txBody>
      </p:sp>
      <p:sp>
        <p:nvSpPr>
          <p:cNvPr id="298" name="文本"/>
          <p:cNvSpPr txBox="1"/>
          <p:nvPr/>
        </p:nvSpPr>
        <p:spPr>
          <a:xfrm>
            <a:off x="4482936" y="2021047"/>
            <a:ext cx="3319920" cy="581250"/>
          </a:xfrm>
          <a:prstGeom prst="rect">
            <a:avLst/>
          </a:prstGeom>
          <a:noFill/>
          <a:ln>
            <a:noFill/>
          </a:ln>
        </p:spPr>
        <p:txBody>
          <a:bodyPr wrap="none" lIns="0" tIns="0" rIns="0" bIns="0" anchor="ctr"/>
          <a:lstStyle/>
          <a:p>
            <a:pPr algn="ctr">
              <a:lnSpc>
                <a:spcPct val="115000"/>
              </a:lnSpc>
              <a:spcAft>
                <a:spcPts val="0"/>
              </a:spcAft>
            </a:pPr>
            <a:r>
              <a:rPr lang="zh-CN" altLang="en-US" dirty="0">
                <a:solidFill>
                  <a:srgbClr val="1F2937"/>
                </a:solidFill>
                <a:latin typeface="Times New Roman"/>
                <a:ea typeface="微软雅黑"/>
              </a:rPr>
              <a:t>得到真实电荷密度 ρ(CO</a:t>
            </a:r>
            <a:r>
              <a:rPr lang="zh-CN" altLang="en-US" baseline="-25000" dirty="0">
                <a:solidFill>
                  <a:srgbClr val="1F2937"/>
                </a:solidFill>
                <a:latin typeface="Times New Roman"/>
                <a:ea typeface="微软雅黑"/>
              </a:rPr>
              <a:t>2</a:t>
            </a:r>
            <a:r>
              <a:rPr lang="zh-CN" altLang="en-US" dirty="0">
                <a:solidFill>
                  <a:srgbClr val="1F2937"/>
                </a:solidFill>
                <a:latin typeface="Times New Roman"/>
                <a:ea typeface="微软雅黑"/>
              </a:rPr>
              <a:t>)</a:t>
            </a:r>
            <a:endParaRPr>
              <a:latin typeface="Times New Roman"/>
              <a:ea typeface="微软雅黑"/>
            </a:endParaRPr>
          </a:p>
        </p:txBody>
      </p:sp>
      <p:sp>
        <p:nvSpPr>
          <p:cNvPr id="299" name="箭头"/>
          <p:cNvSpPr/>
          <p:nvPr/>
        </p:nvSpPr>
        <p:spPr>
          <a:xfrm>
            <a:off x="7974576" y="2047953"/>
            <a:ext cx="274752" cy="0"/>
          </a:xfrm>
          <a:prstGeom prst="straightConnector1">
            <a:avLst/>
          </a:prstGeom>
          <a:ln w="30480" cap="rnd">
            <a:solidFill>
              <a:srgbClr val="0E3F8C"/>
            </a:solidFill>
          </a:ln>
        </p:spPr>
        <p:txBody>
          <a:bodyPr/>
          <a:lstStyle/>
          <a:p>
            <a:endParaRPr lang="zh-CN">
              <a:latin typeface="Times New Roman"/>
              <a:ea typeface="微软雅黑"/>
            </a:endParaRPr>
          </a:p>
        </p:txBody>
      </p:sp>
      <p:sp>
        <p:nvSpPr>
          <p:cNvPr id="300" name="形状"/>
          <p:cNvSpPr/>
          <p:nvPr/>
        </p:nvSpPr>
        <p:spPr>
          <a:xfrm>
            <a:off x="8226432" y="1417321"/>
            <a:ext cx="3434400" cy="1261265"/>
          </a:xfrm>
          <a:prstGeom prst="roundRect">
            <a:avLst>
              <a:gd name="adj" fmla="val 9000"/>
            </a:avLst>
          </a:prstGeom>
          <a:solidFill>
            <a:srgbClr val="EFF4FB"/>
          </a:solidFill>
          <a:ln w="19050" cap="rnd">
            <a:solidFill>
              <a:srgbClr val="0E3F8C"/>
            </a:solidFill>
          </a:ln>
        </p:spPr>
        <p:txBody>
          <a:bodyPr/>
          <a:lstStyle/>
          <a:p>
            <a:endParaRPr lang="zh-CN">
              <a:latin typeface="Times New Roman"/>
              <a:ea typeface="微软雅黑"/>
            </a:endParaRPr>
          </a:p>
        </p:txBody>
      </p:sp>
      <p:sp>
        <p:nvSpPr>
          <p:cNvPr id="301" name="文本"/>
          <p:cNvSpPr txBox="1"/>
          <p:nvPr/>
        </p:nvSpPr>
        <p:spPr>
          <a:xfrm>
            <a:off x="8283672" y="1741624"/>
            <a:ext cx="3319920" cy="222812"/>
          </a:xfrm>
          <a:prstGeom prst="rect">
            <a:avLst/>
          </a:prstGeom>
          <a:noFill/>
          <a:ln>
            <a:noFill/>
          </a:ln>
        </p:spPr>
        <p:txBody>
          <a:bodyPr wrap="none" lIns="0" tIns="0" rIns="0" bIns="0" anchor="ctr"/>
          <a:lstStyle/>
          <a:p>
            <a:pPr algn="ctr">
              <a:lnSpc>
                <a:spcPct val="115000"/>
              </a:lnSpc>
              <a:spcAft>
                <a:spcPts val="0"/>
              </a:spcAft>
            </a:pPr>
            <a:r>
              <a:rPr lang="zh-CN" altLang="en-US" b="1">
                <a:solidFill>
                  <a:srgbClr val="0E3F8C"/>
                </a:solidFill>
                <a:latin typeface="Times New Roman"/>
                <a:ea typeface="微软雅黑"/>
              </a:rPr>
              <a:t>差分电荷密度</a:t>
            </a:r>
            <a:endParaRPr>
              <a:latin typeface="Times New Roman"/>
              <a:ea typeface="微软雅黑"/>
            </a:endParaRPr>
          </a:p>
        </p:txBody>
      </p:sp>
      <p:sp>
        <p:nvSpPr>
          <p:cNvPr id="302" name="文本"/>
          <p:cNvSpPr txBox="1"/>
          <p:nvPr/>
        </p:nvSpPr>
        <p:spPr>
          <a:xfrm>
            <a:off x="8283672" y="2021047"/>
            <a:ext cx="3319920" cy="581250"/>
          </a:xfrm>
          <a:prstGeom prst="rect">
            <a:avLst/>
          </a:prstGeom>
          <a:noFill/>
          <a:ln>
            <a:noFill/>
          </a:ln>
        </p:spPr>
        <p:txBody>
          <a:bodyPr wrap="none" lIns="0" tIns="0" rIns="0" bIns="0" anchor="ctr"/>
          <a:lstStyle/>
          <a:p>
            <a:pPr algn="ctr">
              <a:lnSpc>
                <a:spcPct val="115000"/>
              </a:lnSpc>
              <a:spcAft>
                <a:spcPts val="0"/>
              </a:spcAft>
            </a:pPr>
            <a:r>
              <a:rPr lang="zh-CN" altLang="en-US" dirty="0">
                <a:solidFill>
                  <a:srgbClr val="1F2937"/>
                </a:solidFill>
                <a:latin typeface="Times New Roman"/>
                <a:ea typeface="微软雅黑"/>
              </a:rPr>
              <a:t>Δρ=ρ(CO</a:t>
            </a:r>
            <a:r>
              <a:rPr lang="zh-CN" altLang="en-US" baseline="-25000" dirty="0">
                <a:solidFill>
                  <a:srgbClr val="1F2937"/>
                </a:solidFill>
                <a:latin typeface="Times New Roman"/>
                <a:ea typeface="微软雅黑"/>
              </a:rPr>
              <a:t>2</a:t>
            </a:r>
            <a:r>
              <a:rPr lang="zh-CN" altLang="en-US" dirty="0">
                <a:solidFill>
                  <a:srgbClr val="1F2937"/>
                </a:solidFill>
                <a:latin typeface="Times New Roman"/>
                <a:ea typeface="微软雅黑"/>
              </a:rPr>
              <a:t>)−ρ(C)−2ρ(O)</a:t>
            </a:r>
            <a:endParaRPr>
              <a:latin typeface="Times New Roman"/>
              <a:ea typeface="微软雅黑"/>
            </a:endParaRPr>
          </a:p>
        </p:txBody>
      </p:sp>
      <p:sp>
        <p:nvSpPr>
          <p:cNvPr id="303" name="形状"/>
          <p:cNvSpPr/>
          <p:nvPr/>
        </p:nvSpPr>
        <p:spPr>
          <a:xfrm>
            <a:off x="624960" y="2850576"/>
            <a:ext cx="4808160" cy="3004103"/>
          </a:xfrm>
          <a:prstGeom prst="roundRect">
            <a:avLst>
              <a:gd name="adj" fmla="val 9000"/>
            </a:avLst>
          </a:prstGeom>
          <a:solidFill>
            <a:srgbClr val="FFFFFF"/>
          </a:solidFill>
          <a:ln w="17780" cap="rnd">
            <a:solidFill>
              <a:srgbClr val="C9D6EA"/>
            </a:solidFill>
          </a:ln>
        </p:spPr>
        <p:txBody>
          <a:bodyPr/>
          <a:lstStyle/>
          <a:p>
            <a:endParaRPr lang="zh-CN">
              <a:latin typeface="Times New Roman"/>
              <a:ea typeface="微软雅黑"/>
            </a:endParaRPr>
          </a:p>
        </p:txBody>
      </p:sp>
      <p:sp>
        <p:nvSpPr>
          <p:cNvPr id="304" name="文本"/>
          <p:cNvSpPr txBox="1"/>
          <p:nvPr/>
        </p:nvSpPr>
        <p:spPr>
          <a:xfrm>
            <a:off x="710022" y="3000492"/>
            <a:ext cx="4579200" cy="312235"/>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B8860B"/>
                </a:solidFill>
                <a:latin typeface="Times New Roman"/>
                <a:ea typeface="微软雅黑"/>
              </a:rPr>
              <a:t>差分电荷密度图</a:t>
            </a:r>
            <a:endParaRPr>
              <a:latin typeface="Times New Roman"/>
              <a:ea typeface="微软雅黑"/>
            </a:endParaRPr>
          </a:p>
        </p:txBody>
      </p:sp>
      <p:sp>
        <p:nvSpPr>
          <p:cNvPr id="305" name="形状"/>
          <p:cNvSpPr/>
          <p:nvPr/>
        </p:nvSpPr>
        <p:spPr>
          <a:xfrm>
            <a:off x="1013570" y="5529566"/>
            <a:ext cx="297648" cy="183457"/>
          </a:xfrm>
          <a:prstGeom prst="rect">
            <a:avLst/>
          </a:prstGeom>
          <a:solidFill>
            <a:srgbClr val="FFD54F"/>
          </a:solidFill>
          <a:ln w="15240" cap="rnd">
            <a:solidFill>
              <a:srgbClr val="C9A227"/>
            </a:solidFill>
          </a:ln>
        </p:spPr>
        <p:txBody>
          <a:bodyPr/>
          <a:lstStyle/>
          <a:p>
            <a:endParaRPr lang="zh-CN">
              <a:latin typeface="Times New Roman"/>
              <a:ea typeface="微软雅黑"/>
            </a:endParaRPr>
          </a:p>
        </p:txBody>
      </p:sp>
      <p:sp>
        <p:nvSpPr>
          <p:cNvPr id="306" name="文本"/>
          <p:cNvSpPr txBox="1"/>
          <p:nvPr/>
        </p:nvSpPr>
        <p:spPr>
          <a:xfrm>
            <a:off x="1402802" y="5529263"/>
            <a:ext cx="1946160" cy="184063"/>
          </a:xfrm>
          <a:prstGeom prst="rect">
            <a:avLst/>
          </a:prstGeom>
          <a:noFill/>
          <a:ln>
            <a:noFill/>
          </a:ln>
        </p:spPr>
        <p:txBody>
          <a:bodyPr wrap="none" lIns="0" tIns="0" rIns="0" bIns="0" anchor="ctr"/>
          <a:lstStyle/>
          <a:p>
            <a:pPr algn="l">
              <a:lnSpc>
                <a:spcPct val="115000"/>
              </a:lnSpc>
              <a:spcAft>
                <a:spcPts val="0"/>
              </a:spcAft>
            </a:pPr>
            <a:r>
              <a:rPr lang="zh-CN" altLang="en-US" dirty="0">
                <a:solidFill>
                  <a:srgbClr val="1F2937"/>
                </a:solidFill>
                <a:latin typeface="Times New Roman"/>
                <a:ea typeface="微软雅黑"/>
              </a:rPr>
              <a:t>黄色 = 得电子</a:t>
            </a:r>
            <a:endParaRPr>
              <a:latin typeface="Times New Roman"/>
              <a:ea typeface="微软雅黑"/>
            </a:endParaRPr>
          </a:p>
        </p:txBody>
      </p:sp>
      <p:sp>
        <p:nvSpPr>
          <p:cNvPr id="307" name="形状"/>
          <p:cNvSpPr/>
          <p:nvPr/>
        </p:nvSpPr>
        <p:spPr>
          <a:xfrm>
            <a:off x="3315240" y="5529566"/>
            <a:ext cx="297648" cy="183457"/>
          </a:xfrm>
          <a:prstGeom prst="rect">
            <a:avLst/>
          </a:prstGeom>
          <a:solidFill>
            <a:srgbClr val="90CAF9"/>
          </a:solidFill>
          <a:ln w="15240" cap="rnd">
            <a:solidFill>
              <a:srgbClr val="5B8DB8"/>
            </a:solidFill>
          </a:ln>
        </p:spPr>
        <p:txBody>
          <a:bodyPr/>
          <a:lstStyle/>
          <a:p>
            <a:endParaRPr lang="zh-CN">
              <a:latin typeface="Times New Roman"/>
              <a:ea typeface="微软雅黑"/>
            </a:endParaRPr>
          </a:p>
        </p:txBody>
      </p:sp>
      <p:sp>
        <p:nvSpPr>
          <p:cNvPr id="308" name="文本"/>
          <p:cNvSpPr txBox="1"/>
          <p:nvPr/>
        </p:nvSpPr>
        <p:spPr>
          <a:xfrm>
            <a:off x="3704472" y="5529263"/>
            <a:ext cx="1373760" cy="184063"/>
          </a:xfrm>
          <a:prstGeom prst="rect">
            <a:avLst/>
          </a:prstGeom>
          <a:noFill/>
          <a:ln>
            <a:noFill/>
          </a:ln>
        </p:spPr>
        <p:txBody>
          <a:bodyPr wrap="none" lIns="0" tIns="0" rIns="0" bIns="0" anchor="ctr"/>
          <a:lstStyle/>
          <a:p>
            <a:pPr algn="l">
              <a:lnSpc>
                <a:spcPct val="115000"/>
              </a:lnSpc>
              <a:spcAft>
                <a:spcPts val="0"/>
              </a:spcAft>
            </a:pPr>
            <a:r>
              <a:rPr lang="zh-CN" altLang="en-US" dirty="0">
                <a:solidFill>
                  <a:srgbClr val="1F2937"/>
                </a:solidFill>
                <a:latin typeface="Times New Roman"/>
                <a:ea typeface="微软雅黑"/>
              </a:rPr>
              <a:t>蓝色 = 失电子</a:t>
            </a:r>
            <a:endParaRPr>
              <a:latin typeface="Times New Roman"/>
              <a:ea typeface="微软雅黑"/>
            </a:endParaRPr>
          </a:p>
        </p:txBody>
      </p:sp>
      <p:sp>
        <p:nvSpPr>
          <p:cNvPr id="309" name="形状"/>
          <p:cNvSpPr/>
          <p:nvPr/>
        </p:nvSpPr>
        <p:spPr>
          <a:xfrm>
            <a:off x="5719320" y="2850576"/>
            <a:ext cx="5895720" cy="3004103"/>
          </a:xfrm>
          <a:prstGeom prst="roundRect">
            <a:avLst>
              <a:gd name="adj" fmla="val 9000"/>
            </a:avLst>
          </a:prstGeom>
          <a:solidFill>
            <a:srgbClr val="FFFFFF"/>
          </a:solidFill>
          <a:ln w="17780" cap="rnd">
            <a:solidFill>
              <a:srgbClr val="C9D6EA"/>
            </a:solidFill>
          </a:ln>
        </p:spPr>
        <p:txBody>
          <a:bodyPr/>
          <a:lstStyle/>
          <a:p>
            <a:endParaRPr lang="zh-CN">
              <a:latin typeface="Times New Roman"/>
              <a:ea typeface="微软雅黑"/>
            </a:endParaRPr>
          </a:p>
        </p:txBody>
      </p:sp>
      <p:sp>
        <p:nvSpPr>
          <p:cNvPr id="310" name="文本"/>
          <p:cNvSpPr txBox="1"/>
          <p:nvPr/>
        </p:nvSpPr>
        <p:spPr>
          <a:xfrm>
            <a:off x="5891040" y="2930268"/>
            <a:ext cx="5495040" cy="317078"/>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B8860B"/>
                </a:solidFill>
                <a:latin typeface="Times New Roman"/>
                <a:ea typeface="微软雅黑"/>
              </a:rPr>
              <a:t>Bader 电荷分析</a:t>
            </a:r>
            <a:endParaRPr>
              <a:latin typeface="Times New Roman"/>
              <a:ea typeface="微软雅黑"/>
            </a:endParaRPr>
          </a:p>
        </p:txBody>
      </p:sp>
      <p:sp>
        <p:nvSpPr>
          <p:cNvPr id="311" name="形状"/>
          <p:cNvSpPr/>
          <p:nvPr/>
        </p:nvSpPr>
        <p:spPr>
          <a:xfrm>
            <a:off x="6120000" y="4716532"/>
            <a:ext cx="5037120" cy="710895"/>
          </a:xfrm>
          <a:prstGeom prst="roundRect">
            <a:avLst>
              <a:gd name="adj" fmla="val 5000"/>
            </a:avLst>
          </a:prstGeom>
          <a:solidFill>
            <a:srgbClr val="FFF8E1"/>
          </a:solidFill>
          <a:ln w="17780" cap="rnd">
            <a:solidFill>
              <a:srgbClr val="B8860B"/>
            </a:solidFill>
          </a:ln>
        </p:spPr>
        <p:txBody>
          <a:bodyPr/>
          <a:lstStyle/>
          <a:p>
            <a:endParaRPr lang="zh-CN">
              <a:latin typeface="Times New Roman"/>
              <a:ea typeface="微软雅黑"/>
            </a:endParaRPr>
          </a:p>
        </p:txBody>
      </p:sp>
      <p:sp>
        <p:nvSpPr>
          <p:cNvPr id="312" name="文本"/>
          <p:cNvSpPr txBox="1"/>
          <p:nvPr/>
        </p:nvSpPr>
        <p:spPr>
          <a:xfrm>
            <a:off x="6234480" y="4970261"/>
            <a:ext cx="4808160" cy="203438"/>
          </a:xfrm>
          <a:prstGeom prst="rect">
            <a:avLst/>
          </a:prstGeom>
          <a:noFill/>
          <a:ln>
            <a:noFill/>
          </a:ln>
        </p:spPr>
        <p:txBody>
          <a:bodyPr wrap="none" lIns="0" tIns="0" rIns="0" bIns="0" anchor="ctr"/>
          <a:lstStyle/>
          <a:p>
            <a:pPr algn="ctr">
              <a:lnSpc>
                <a:spcPct val="115000"/>
              </a:lnSpc>
              <a:spcAft>
                <a:spcPts val="0"/>
              </a:spcAft>
            </a:pPr>
            <a:r>
              <a:rPr lang="zh-CN" altLang="en-US" b="1" dirty="0">
                <a:solidFill>
                  <a:srgbClr val="1F2937"/>
                </a:solidFill>
                <a:latin typeface="Times New Roman"/>
                <a:ea typeface="微软雅黑"/>
              </a:rPr>
              <a:t>问题：为什么电子数是分数，化合价却是整数？</a:t>
            </a:r>
            <a:endParaRPr dirty="0">
              <a:latin typeface="Times New Roman"/>
              <a:ea typeface="微软雅黑"/>
            </a:endParaRPr>
          </a:p>
        </p:txBody>
      </p:sp>
      <p:sp>
        <p:nvSpPr>
          <p:cNvPr id="313" name="O_bader"/>
          <p:cNvSpPr txBox="1"/>
          <p:nvPr/>
        </p:nvSpPr>
        <p:spPr>
          <a:xfrm>
            <a:off x="6165792" y="3184057"/>
            <a:ext cx="2117880" cy="733827"/>
          </a:xfrm>
          <a:prstGeom prst="rect">
            <a:avLst/>
          </a:prstGeom>
          <a:noFill/>
          <a:ln>
            <a:noFill/>
          </a:ln>
        </p:spPr>
        <p:txBody>
          <a:bodyPr wrap="square" lIns="72000" tIns="36000" rIns="72000" bIns="36000" anchor="ctr"/>
          <a:lstStyle/>
          <a:p>
            <a:pPr>
              <a:lnSpc>
                <a:spcPct val="130000"/>
              </a:lnSpc>
              <a:spcAft>
                <a:spcPts val="400"/>
              </a:spcAft>
            </a:pPr>
            <a:r>
              <a:rPr lang="en-US" altLang="zh-CN" b="1" dirty="0">
                <a:solidFill>
                  <a:srgbClr val="1F2937"/>
                </a:solidFill>
                <a:latin typeface="Times New Roman"/>
                <a:ea typeface="微软雅黑"/>
              </a:rPr>
              <a:t>C</a:t>
            </a:r>
            <a:r>
              <a:rPr lang="zh-CN" altLang="en-US" b="1" dirty="0">
                <a:solidFill>
                  <a:srgbClr val="1F2937"/>
                </a:solidFill>
                <a:latin typeface="Times New Roman"/>
                <a:ea typeface="微软雅黑"/>
              </a:rPr>
              <a:t> = </a:t>
            </a:r>
            <a:r>
              <a:rPr lang="zh-CN" altLang="en-US" b="1" u="sng" dirty="0">
                <a:solidFill>
                  <a:srgbClr val="1F2937"/>
                </a:solidFill>
                <a:latin typeface="Times New Roman"/>
                <a:ea typeface="微软雅黑"/>
              </a:rPr>
              <a:t>  </a:t>
            </a:r>
            <a:r>
              <a:rPr lang="en-US" altLang="zh-CN" b="1" u="sng" dirty="0">
                <a:solidFill>
                  <a:srgbClr val="1F2937"/>
                </a:solidFill>
                <a:latin typeface="Times New Roman"/>
                <a:ea typeface="微软雅黑"/>
              </a:rPr>
              <a:t>1.868    </a:t>
            </a:r>
            <a:r>
              <a:rPr lang="zh-CN" altLang="en-US" b="1" dirty="0">
                <a:solidFill>
                  <a:srgbClr val="1F2937"/>
                </a:solidFill>
                <a:latin typeface="Times New Roman"/>
                <a:ea typeface="微软雅黑"/>
              </a:rPr>
              <a:t>e</a:t>
            </a:r>
            <a:endParaRPr lang="zh-CN" altLang="en-US" b="0" dirty="0">
              <a:solidFill>
                <a:srgbClr val="B8860B"/>
              </a:solidFill>
              <a:latin typeface="Times New Roman"/>
              <a:ea typeface="微软雅黑"/>
            </a:endParaRPr>
          </a:p>
        </p:txBody>
      </p:sp>
      <p:sp>
        <p:nvSpPr>
          <p:cNvPr id="314" name="C_bader"/>
          <p:cNvSpPr txBox="1"/>
          <p:nvPr/>
        </p:nvSpPr>
        <p:spPr>
          <a:xfrm>
            <a:off x="9134310" y="3189308"/>
            <a:ext cx="2117880" cy="733827"/>
          </a:xfrm>
          <a:prstGeom prst="rect">
            <a:avLst/>
          </a:prstGeom>
          <a:noFill/>
          <a:ln>
            <a:noFill/>
          </a:ln>
        </p:spPr>
        <p:txBody>
          <a:bodyPr wrap="square" lIns="72000" tIns="36000" rIns="72000" bIns="36000" anchor="ctr"/>
          <a:lstStyle/>
          <a:p>
            <a:pPr>
              <a:lnSpc>
                <a:spcPct val="130000"/>
              </a:lnSpc>
              <a:spcAft>
                <a:spcPts val="400"/>
              </a:spcAft>
            </a:pPr>
            <a:r>
              <a:rPr lang="en-US" altLang="zh-CN" b="1" dirty="0">
                <a:solidFill>
                  <a:srgbClr val="1F2937"/>
                </a:solidFill>
                <a:latin typeface="Times New Roman"/>
                <a:ea typeface="微软雅黑"/>
              </a:rPr>
              <a:t>O</a:t>
            </a:r>
            <a:r>
              <a:rPr lang="zh-CN" altLang="en-US" b="1" dirty="0">
                <a:solidFill>
                  <a:srgbClr val="1F2937"/>
                </a:solidFill>
                <a:latin typeface="Times New Roman"/>
                <a:ea typeface="微软雅黑"/>
              </a:rPr>
              <a:t> = </a:t>
            </a:r>
            <a:r>
              <a:rPr lang="zh-CN" altLang="en-US" b="1" u="sng" dirty="0">
                <a:solidFill>
                  <a:srgbClr val="1F2937"/>
                </a:solidFill>
                <a:latin typeface="Times New Roman"/>
                <a:ea typeface="微软雅黑"/>
              </a:rPr>
              <a:t>  </a:t>
            </a:r>
            <a:r>
              <a:rPr lang="en-US" altLang="zh-CN" b="1" u="sng" dirty="0">
                <a:solidFill>
                  <a:srgbClr val="1F2937"/>
                </a:solidFill>
                <a:latin typeface="Times New Roman"/>
                <a:ea typeface="微软雅黑"/>
              </a:rPr>
              <a:t>7.066   </a:t>
            </a:r>
            <a:r>
              <a:rPr lang="zh-CN" altLang="en-US" b="1" dirty="0">
                <a:solidFill>
                  <a:srgbClr val="1F2937"/>
                </a:solidFill>
                <a:latin typeface="Times New Roman"/>
                <a:ea typeface="微软雅黑"/>
              </a:rPr>
              <a:t> e</a:t>
            </a:r>
            <a:endParaRPr lang="zh-CN" altLang="en-US" b="0" dirty="0">
              <a:solidFill>
                <a:srgbClr val="B8860B"/>
              </a:solidFill>
              <a:latin typeface="Times New Roman"/>
              <a:ea typeface="微软雅黑"/>
            </a:endParaRPr>
          </a:p>
        </p:txBody>
      </p:sp>
      <p:pic>
        <p:nvPicPr>
          <p:cNvPr id="315" name="图片 6"/>
          <p:cNvPicPr>
            <a:picLocks noChangeAspect="1"/>
          </p:cNvPicPr>
          <p:nvPr/>
        </p:nvPicPr>
        <p:blipFill rotWithShape="1">
          <a:blip r:embed="rId2" cstate="print">
            <a:extLst/>
          </a:blip>
          <a:srcRect l="13845" t="15891" r="13842" b="15433"/>
          <a:stretch/>
        </p:blipFill>
        <p:spPr>
          <a:xfrm>
            <a:off x="1965740" y="3343899"/>
            <a:ext cx="2036380" cy="2043708"/>
          </a:xfrm>
          <a:prstGeom prst="rect">
            <a:avLst/>
          </a:prstGeom>
        </p:spPr>
      </p:pic>
      <p:sp>
        <p:nvSpPr>
          <p:cNvPr id="316" name="O_bader"/>
          <p:cNvSpPr txBox="1"/>
          <p:nvPr/>
        </p:nvSpPr>
        <p:spPr>
          <a:xfrm>
            <a:off x="6142896" y="3860305"/>
            <a:ext cx="2117880" cy="733827"/>
          </a:xfrm>
          <a:prstGeom prst="rect">
            <a:avLst/>
          </a:prstGeom>
          <a:noFill/>
          <a:ln>
            <a:noFill/>
          </a:ln>
        </p:spPr>
        <p:txBody>
          <a:bodyPr wrap="square" lIns="72000" tIns="36000" rIns="72000" bIns="36000" anchor="ctr"/>
          <a:lstStyle/>
          <a:p>
            <a:pPr>
              <a:lnSpc>
                <a:spcPct val="130000"/>
              </a:lnSpc>
              <a:spcAft>
                <a:spcPts val="400"/>
              </a:spcAft>
            </a:pPr>
            <a:r>
              <a:rPr lang="en-US" altLang="zh-CN" b="1" dirty="0">
                <a:solidFill>
                  <a:srgbClr val="1F2937"/>
                </a:solidFill>
                <a:latin typeface="Times New Roman"/>
                <a:ea typeface="微软雅黑"/>
              </a:rPr>
              <a:t>C</a:t>
            </a:r>
            <a:r>
              <a:rPr lang="zh-CN" altLang="en-US" b="1" dirty="0">
                <a:solidFill>
                  <a:srgbClr val="1F2937"/>
                </a:solidFill>
                <a:latin typeface="Times New Roman"/>
                <a:ea typeface="微软雅黑"/>
              </a:rPr>
              <a:t> 失去 </a:t>
            </a:r>
            <a:r>
              <a:rPr lang="zh-CN" altLang="en-US" b="1" u="sng" dirty="0">
                <a:solidFill>
                  <a:srgbClr val="1F2937"/>
                </a:solidFill>
                <a:latin typeface="Times New Roman"/>
                <a:ea typeface="微软雅黑"/>
              </a:rPr>
              <a:t>        </a:t>
            </a:r>
            <a:r>
              <a:rPr lang="en-US" altLang="zh-CN" b="1" u="sng" dirty="0">
                <a:solidFill>
                  <a:srgbClr val="1F2937"/>
                </a:solidFill>
                <a:latin typeface="Times New Roman"/>
                <a:ea typeface="微软雅黑"/>
              </a:rPr>
              <a:t>    </a:t>
            </a:r>
            <a:r>
              <a:rPr lang="zh-CN" altLang="en-US" b="1" dirty="0">
                <a:solidFill>
                  <a:srgbClr val="1F2937"/>
                </a:solidFill>
                <a:latin typeface="Times New Roman"/>
                <a:ea typeface="微软雅黑"/>
              </a:rPr>
              <a:t>e</a:t>
            </a:r>
            <a:endParaRPr lang="zh-CN" altLang="en-US" b="0" dirty="0">
              <a:solidFill>
                <a:srgbClr val="B8860B"/>
              </a:solidFill>
              <a:latin typeface="Times New Roman"/>
              <a:ea typeface="微软雅黑"/>
            </a:endParaRPr>
          </a:p>
        </p:txBody>
      </p:sp>
      <p:sp>
        <p:nvSpPr>
          <p:cNvPr id="317" name="O_bader"/>
          <p:cNvSpPr txBox="1"/>
          <p:nvPr/>
        </p:nvSpPr>
        <p:spPr>
          <a:xfrm>
            <a:off x="9111414" y="3855840"/>
            <a:ext cx="2117880" cy="733827"/>
          </a:xfrm>
          <a:prstGeom prst="rect">
            <a:avLst/>
          </a:prstGeom>
          <a:noFill/>
          <a:ln>
            <a:noFill/>
          </a:ln>
        </p:spPr>
        <p:txBody>
          <a:bodyPr wrap="square" lIns="72000" tIns="36000" rIns="72000" bIns="36000" anchor="ctr"/>
          <a:lstStyle/>
          <a:p>
            <a:pPr>
              <a:lnSpc>
                <a:spcPct val="130000"/>
              </a:lnSpc>
              <a:spcAft>
                <a:spcPts val="400"/>
              </a:spcAft>
            </a:pPr>
            <a:r>
              <a:rPr lang="en-US" altLang="zh-CN" b="1" dirty="0">
                <a:solidFill>
                  <a:srgbClr val="1F2937"/>
                </a:solidFill>
                <a:latin typeface="Times New Roman"/>
                <a:ea typeface="微软雅黑"/>
              </a:rPr>
              <a:t>O</a:t>
            </a:r>
            <a:r>
              <a:rPr lang="zh-CN" altLang="en-US" b="1" dirty="0">
                <a:solidFill>
                  <a:srgbClr val="1F2937"/>
                </a:solidFill>
                <a:latin typeface="Times New Roman"/>
                <a:ea typeface="微软雅黑"/>
              </a:rPr>
              <a:t> 得到 </a:t>
            </a:r>
            <a:r>
              <a:rPr lang="zh-CN" altLang="en-US" b="1" u="sng" dirty="0">
                <a:solidFill>
                  <a:srgbClr val="1F2937"/>
                </a:solidFill>
                <a:latin typeface="Times New Roman"/>
                <a:ea typeface="微软雅黑"/>
              </a:rPr>
              <a:t>        </a:t>
            </a:r>
            <a:r>
              <a:rPr lang="en-US" altLang="zh-CN" b="1" u="sng" dirty="0">
                <a:solidFill>
                  <a:srgbClr val="1F2937"/>
                </a:solidFill>
                <a:latin typeface="Times New Roman"/>
                <a:ea typeface="微软雅黑"/>
              </a:rPr>
              <a:t>    </a:t>
            </a:r>
            <a:r>
              <a:rPr lang="zh-CN" altLang="en-US" b="1" dirty="0">
                <a:solidFill>
                  <a:srgbClr val="1F2937"/>
                </a:solidFill>
                <a:latin typeface="Times New Roman"/>
                <a:ea typeface="微软雅黑"/>
              </a:rPr>
              <a:t>e</a:t>
            </a:r>
            <a:endParaRPr lang="zh-CN" altLang="en-US" b="0" dirty="0">
              <a:solidFill>
                <a:srgbClr val="B8860B"/>
              </a:solidFill>
              <a:latin typeface="Times New Roman"/>
              <a:ea typeface="微软雅黑"/>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0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0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 grpId="0" animBg="1"/>
      <p:bldP spid="304" grpId="0"/>
      <p:bldP spid="305" grpId="0" animBg="1"/>
      <p:bldP spid="306" grpId="0"/>
      <p:bldP spid="307" grpId="0" animBg="1"/>
      <p:bldP spid="308" grpId="0"/>
      <p:bldP spid="309" grpId="0" animBg="1"/>
      <p:bldP spid="310" grpId="0"/>
      <p:bldP spid="311" grpId="0" animBg="1"/>
      <p:bldP spid="312" grpId="0"/>
      <p:bldP spid="313" grpId="0"/>
      <p:bldP spid="314" grpId="0"/>
      <p:bldP spid="316" grpId="0"/>
      <p:bldP spid="3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320"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dirty="0">
                <a:solidFill>
                  <a:srgbClr val="FFFFFF"/>
                </a:solidFill>
                <a:latin typeface="Times New Roman"/>
                <a:ea typeface="微软雅黑"/>
              </a:rPr>
              <a:t>《材料计算物理》·</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第二章</a:t>
            </a:r>
            <a:r>
              <a:rPr lang="en-US" altLang="zh-CN" sz="1125" dirty="0">
                <a:solidFill>
                  <a:srgbClr val="FFFFFF"/>
                </a:solidFill>
                <a:latin typeface="Times New Roman"/>
                <a:ea typeface="微软雅黑"/>
              </a:rPr>
              <a:t> </a:t>
            </a:r>
            <a:r>
              <a:rPr lang="zh-CN" altLang="en-US" sz="1125" dirty="0">
                <a:solidFill>
                  <a:srgbClr val="FFFFFF"/>
                </a:solidFill>
                <a:latin typeface="Times New Roman"/>
                <a:ea typeface="微软雅黑"/>
              </a:rPr>
              <a:t>密度泛函理论基础</a:t>
            </a:r>
            <a:endParaRPr dirty="0">
              <a:latin typeface="Times New Roman"/>
              <a:ea typeface="微软雅黑"/>
            </a:endParaRPr>
          </a:p>
        </p:txBody>
      </p:sp>
      <p:sp>
        <p:nvSpPr>
          <p:cNvPr id="321"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322"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en-US" sz="2475" b="1">
                <a:solidFill>
                  <a:srgbClr val="0E3F8C"/>
                </a:solidFill>
                <a:latin typeface="Times New Roman"/>
                <a:ea typeface="微软雅黑"/>
              </a:rPr>
              <a:t>CO</a:t>
            </a:r>
            <a:r>
              <a:rPr lang="en-US" sz="2475" b="1" baseline="-25000">
                <a:solidFill>
                  <a:srgbClr val="0E3F8C"/>
                </a:solidFill>
                <a:latin typeface="Times New Roman"/>
                <a:ea typeface="微软雅黑"/>
              </a:rPr>
              <a:t>2</a:t>
            </a:r>
            <a:r>
              <a:rPr lang="en-US" sz="2475" b="1">
                <a:solidFill>
                  <a:srgbClr val="0E3F8C"/>
                </a:solidFill>
                <a:latin typeface="Times New Roman"/>
                <a:ea typeface="微软雅黑"/>
              </a:rPr>
              <a:t> </a:t>
            </a:r>
            <a:r>
              <a:rPr lang="zh-CN" sz="2475" b="1">
                <a:solidFill>
                  <a:srgbClr val="0E3F8C"/>
                </a:solidFill>
                <a:latin typeface="Times New Roman"/>
                <a:ea typeface="微软雅黑"/>
              </a:rPr>
              <a:t>的分子轨道：找到它的</a:t>
            </a:r>
            <a:r>
              <a:rPr lang="en-US" sz="2475" b="1">
                <a:solidFill>
                  <a:srgbClr val="0E3F8C"/>
                </a:solidFill>
                <a:latin typeface="Times New Roman"/>
                <a:ea typeface="微软雅黑"/>
              </a:rPr>
              <a:t>"</a:t>
            </a:r>
            <a:r>
              <a:rPr lang="zh-CN" sz="2475" b="1">
                <a:solidFill>
                  <a:srgbClr val="0E3F8C"/>
                </a:solidFill>
                <a:latin typeface="Times New Roman"/>
                <a:ea typeface="微软雅黑"/>
              </a:rPr>
              <a:t>命门</a:t>
            </a:r>
            <a:r>
              <a:rPr lang="en-US" sz="2475" b="1">
                <a:solidFill>
                  <a:srgbClr val="0E3F8C"/>
                </a:solidFill>
                <a:latin typeface="Times New Roman"/>
                <a:ea typeface="微软雅黑"/>
              </a:rPr>
              <a:t>"</a:t>
            </a:r>
            <a:endParaRPr>
              <a:latin typeface="Times New Roman"/>
              <a:ea typeface="微软雅黑"/>
            </a:endParaRPr>
          </a:p>
        </p:txBody>
      </p:sp>
      <p:sp>
        <p:nvSpPr>
          <p:cNvPr id="323" name="文本框 22"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324" name="文本框 23" descr="{&quot;isTemplate&quot;:true,&quot;type&quot;:&quot;text&quot;}"/>
          <p:cNvSpPr txBox="1"/>
          <p:nvPr/>
        </p:nvSpPr>
        <p:spPr>
          <a:xfrm>
            <a:off x="11391900" y="6438900"/>
            <a:ext cx="41910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8 / 16</a:t>
            </a:r>
            <a:endParaRPr>
              <a:latin typeface="Times New Roman"/>
              <a:ea typeface="微软雅黑"/>
            </a:endParaRPr>
          </a:p>
        </p:txBody>
      </p:sp>
      <p:sp>
        <p:nvSpPr>
          <p:cNvPr id="325" name="water_cap"/>
          <p:cNvSpPr txBox="1"/>
          <p:nvPr/>
        </p:nvSpPr>
        <p:spPr>
          <a:xfrm>
            <a:off x="-512629" y="5419144"/>
            <a:ext cx="5472000" cy="576000"/>
          </a:xfrm>
          <a:prstGeom prst="rect">
            <a:avLst/>
          </a:prstGeom>
          <a:noFill/>
          <a:ln>
            <a:noFill/>
          </a:ln>
        </p:spPr>
        <p:txBody>
          <a:bodyPr wrap="square" lIns="72000" tIns="36000" rIns="72000" bIns="36000" anchor="t"/>
          <a:lstStyle/>
          <a:p>
            <a:pPr marL="0" indent="0" algn="ctr">
              <a:lnSpc>
                <a:spcPct val="130000"/>
              </a:lnSpc>
              <a:spcAft>
                <a:spcPts val="400"/>
              </a:spcAft>
              <a:buNone/>
            </a:pPr>
            <a:r>
              <a:rPr lang="en-US" altLang="zh-CN" sz="1600" b="0" dirty="0">
                <a:solidFill>
                  <a:srgbClr val="6B7280"/>
                </a:solidFill>
                <a:latin typeface="Times New Roman"/>
                <a:ea typeface="微软雅黑"/>
              </a:rPr>
              <a:t>CO</a:t>
            </a:r>
            <a:r>
              <a:rPr lang="en-US" altLang="zh-CN" sz="1600" b="0" baseline="-25000" dirty="0">
                <a:solidFill>
                  <a:srgbClr val="6B7280"/>
                </a:solidFill>
                <a:latin typeface="Times New Roman"/>
                <a:ea typeface="微软雅黑"/>
              </a:rPr>
              <a:t>2</a:t>
            </a:r>
            <a:r>
              <a:rPr lang="zh-CN" altLang="en-US" sz="1600" b="0" dirty="0">
                <a:solidFill>
                  <a:srgbClr val="6B7280"/>
                </a:solidFill>
                <a:latin typeface="Times New Roman"/>
                <a:ea typeface="微软雅黑"/>
              </a:rPr>
              <a:t>的分子轨道图（结构化学推导 ）</a:t>
            </a:r>
            <a:endParaRPr>
              <a:latin typeface="Times New Roman"/>
              <a:ea typeface="微软雅黑"/>
            </a:endParaRPr>
          </a:p>
        </p:txBody>
      </p:sp>
      <p:sp>
        <p:nvSpPr>
          <p:cNvPr id="326" name="interact"/>
          <p:cNvSpPr txBox="1"/>
          <p:nvPr/>
        </p:nvSpPr>
        <p:spPr>
          <a:xfrm>
            <a:off x="4599119" y="6109383"/>
            <a:ext cx="5819753" cy="381000"/>
          </a:xfrm>
          <a:prstGeom prst="rect">
            <a:avLst/>
          </a:prstGeom>
          <a:solidFill>
            <a:srgbClr val="FBF0EF"/>
          </a:solidFill>
          <a:ln w="12700">
            <a:solidFill>
              <a:srgbClr val="B03A36"/>
            </a:solidFill>
          </a:ln>
        </p:spPr>
        <p:txBody>
          <a:bodyPr wrap="square" lIns="72000" tIns="36000" rIns="72000" bIns="36000" anchor="t"/>
          <a:lstStyle/>
          <a:p>
            <a:pPr marL="0" indent="0" algn="l">
              <a:lnSpc>
                <a:spcPct val="130000"/>
              </a:lnSpc>
              <a:spcAft>
                <a:spcPts val="400"/>
              </a:spcAft>
              <a:buNone/>
            </a:pPr>
            <a:r>
              <a:rPr lang="zh-CN" altLang="en-US" sz="1500" b="1" dirty="0">
                <a:solidFill>
                  <a:srgbClr val="B03A36"/>
                </a:solidFill>
                <a:latin typeface="Times New Roman"/>
                <a:ea typeface="微软雅黑"/>
              </a:rPr>
              <a:t>课堂互动　</a:t>
            </a:r>
            <a:r>
              <a:rPr lang="zh-CN" altLang="en-US" sz="1500" b="0" dirty="0">
                <a:solidFill>
                  <a:srgbClr val="1F2937"/>
                </a:solidFill>
                <a:latin typeface="Times New Roman"/>
                <a:ea typeface="微软雅黑"/>
              </a:rPr>
              <a:t>把电子填进反键轨道，键长会变长还是变短？键角呢？</a:t>
            </a:r>
            <a:endParaRPr sz="1500" dirty="0">
              <a:latin typeface="Times New Roman"/>
              <a:ea typeface="微软雅黑"/>
            </a:endParaRPr>
          </a:p>
        </p:txBody>
      </p:sp>
      <p:sp>
        <p:nvSpPr>
          <p:cNvPr id="327" name="water_cap"/>
          <p:cNvSpPr txBox="1"/>
          <p:nvPr/>
        </p:nvSpPr>
        <p:spPr>
          <a:xfrm>
            <a:off x="8422429" y="5533274"/>
            <a:ext cx="3388571" cy="576000"/>
          </a:xfrm>
          <a:prstGeom prst="rect">
            <a:avLst/>
          </a:prstGeom>
          <a:noFill/>
          <a:ln>
            <a:noFill/>
          </a:ln>
        </p:spPr>
        <p:txBody>
          <a:bodyPr wrap="square" lIns="72000" tIns="36000" rIns="72000" bIns="36000" anchor="t"/>
          <a:lstStyle/>
          <a:p>
            <a:pPr marL="0" indent="0" algn="ctr">
              <a:lnSpc>
                <a:spcPct val="130000"/>
              </a:lnSpc>
              <a:spcAft>
                <a:spcPts val="400"/>
              </a:spcAft>
              <a:buNone/>
            </a:pPr>
            <a:r>
              <a:rPr lang="en-US" altLang="zh-CN" sz="1600" b="0" dirty="0">
                <a:solidFill>
                  <a:srgbClr val="6B7280"/>
                </a:solidFill>
                <a:latin typeface="Times New Roman"/>
                <a:ea typeface="微软雅黑"/>
              </a:rPr>
              <a:t>CO</a:t>
            </a:r>
            <a:r>
              <a:rPr lang="en-US" altLang="zh-CN" sz="1600" b="0" baseline="-25000" dirty="0">
                <a:solidFill>
                  <a:srgbClr val="6B7280"/>
                </a:solidFill>
                <a:latin typeface="Times New Roman"/>
                <a:ea typeface="微软雅黑"/>
              </a:rPr>
              <a:t>2</a:t>
            </a:r>
            <a:r>
              <a:rPr lang="zh-CN" altLang="en-US" sz="1600" b="0" dirty="0">
                <a:solidFill>
                  <a:srgbClr val="6B7280"/>
                </a:solidFill>
                <a:latin typeface="Times New Roman"/>
                <a:ea typeface="微软雅黑"/>
              </a:rPr>
              <a:t>的分子轨道图（理论计算结果）</a:t>
            </a:r>
            <a:endParaRPr dirty="0">
              <a:latin typeface="Times New Roman"/>
              <a:ea typeface="微软雅黑"/>
            </a:endParaRPr>
          </a:p>
        </p:txBody>
      </p:sp>
      <p:sp>
        <p:nvSpPr>
          <p:cNvPr id="328" name="water_cap"/>
          <p:cNvSpPr txBox="1"/>
          <p:nvPr/>
        </p:nvSpPr>
        <p:spPr>
          <a:xfrm>
            <a:off x="3303824" y="5531383"/>
            <a:ext cx="5472000" cy="576000"/>
          </a:xfrm>
          <a:prstGeom prst="rect">
            <a:avLst/>
          </a:prstGeom>
          <a:noFill/>
          <a:ln>
            <a:noFill/>
          </a:ln>
        </p:spPr>
        <p:txBody>
          <a:bodyPr wrap="square" lIns="72000" tIns="36000" rIns="72000" bIns="36000" anchor="t"/>
          <a:lstStyle/>
          <a:p>
            <a:pPr marL="0" indent="0" algn="ctr">
              <a:lnSpc>
                <a:spcPct val="130000"/>
              </a:lnSpc>
              <a:spcAft>
                <a:spcPts val="400"/>
              </a:spcAft>
              <a:buNone/>
            </a:pPr>
            <a:r>
              <a:rPr lang="en-US" altLang="zh-CN" sz="1600" b="0" dirty="0">
                <a:solidFill>
                  <a:srgbClr val="6B7280"/>
                </a:solidFill>
                <a:latin typeface="Times New Roman"/>
                <a:ea typeface="微软雅黑"/>
              </a:rPr>
              <a:t>CO</a:t>
            </a:r>
            <a:r>
              <a:rPr lang="en-US" altLang="zh-CN" sz="1600" b="0" baseline="-25000" dirty="0">
                <a:solidFill>
                  <a:srgbClr val="6B7280"/>
                </a:solidFill>
                <a:latin typeface="Times New Roman"/>
                <a:ea typeface="微软雅黑"/>
              </a:rPr>
              <a:t>2</a:t>
            </a:r>
            <a:r>
              <a:rPr lang="zh-CN" altLang="en-US" sz="1600" b="0" dirty="0">
                <a:solidFill>
                  <a:srgbClr val="6B7280"/>
                </a:solidFill>
                <a:latin typeface="Times New Roman"/>
                <a:ea typeface="微软雅黑"/>
              </a:rPr>
              <a:t>的态密度图（理论计算结果）</a:t>
            </a:r>
            <a:endParaRPr dirty="0">
              <a:latin typeface="Times New Roman"/>
              <a:ea typeface="微软雅黑"/>
            </a:endParaRPr>
          </a:p>
        </p:txBody>
      </p:sp>
      <p:pic>
        <p:nvPicPr>
          <p:cNvPr id="329" name="mo-dos-fig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6290" y="1182918"/>
            <a:ext cx="3809718" cy="3626852"/>
          </a:xfrm>
          <a:prstGeom prst="rect">
            <a:avLst/>
          </a:prstGeom>
        </p:spPr>
      </p:pic>
      <p:sp>
        <p:nvSpPr>
          <p:cNvPr id="330" name="文本"/>
          <p:cNvSpPr txBox="1"/>
          <p:nvPr/>
        </p:nvSpPr>
        <p:spPr>
          <a:xfrm>
            <a:off x="-483840" y="1219354"/>
            <a:ext cx="2954880" cy="259853"/>
          </a:xfrm>
          <a:prstGeom prst="rect">
            <a:avLst/>
          </a:prstGeom>
          <a:noFill/>
          <a:ln>
            <a:noFill/>
          </a:ln>
        </p:spPr>
        <p:txBody>
          <a:bodyPr wrap="none" lIns="0" tIns="0" rIns="0" bIns="0" anchor="ctr"/>
          <a:lstStyle/>
          <a:p>
            <a:pPr algn="ctr">
              <a:lnSpc>
                <a:spcPct val="115000"/>
              </a:lnSpc>
              <a:spcAft>
                <a:spcPts val="0"/>
              </a:spcAft>
            </a:pPr>
            <a:r>
              <a:rPr lang="zh-CN" altLang="en-US" sz="1320" b="1">
                <a:solidFill>
                  <a:srgbClr val="6B7280"/>
                </a:solidFill>
                <a:latin typeface="Times New Roman"/>
                <a:ea typeface="微软雅黑"/>
              </a:rPr>
              <a:t>O 原子轨道</a:t>
            </a:r>
            <a:endParaRPr>
              <a:latin typeface="Times New Roman"/>
              <a:ea typeface="微软雅黑"/>
            </a:endParaRPr>
          </a:p>
        </p:txBody>
      </p:sp>
      <p:sp>
        <p:nvSpPr>
          <p:cNvPr id="332" name="文本"/>
          <p:cNvSpPr txBox="1"/>
          <p:nvPr/>
        </p:nvSpPr>
        <p:spPr>
          <a:xfrm>
            <a:off x="747360" y="1219354"/>
            <a:ext cx="2954880" cy="259853"/>
          </a:xfrm>
          <a:prstGeom prst="rect">
            <a:avLst/>
          </a:prstGeom>
          <a:noFill/>
          <a:ln>
            <a:noFill/>
          </a:ln>
        </p:spPr>
        <p:txBody>
          <a:bodyPr wrap="none" lIns="0" tIns="0" rIns="0" bIns="0" anchor="ctr"/>
          <a:lstStyle/>
          <a:p>
            <a:pPr algn="ctr">
              <a:lnSpc>
                <a:spcPct val="115000"/>
              </a:lnSpc>
              <a:spcAft>
                <a:spcPts val="0"/>
              </a:spcAft>
            </a:pPr>
            <a:r>
              <a:rPr lang="zh-CN" altLang="en-US" sz="1300" b="1">
                <a:solidFill>
                  <a:srgbClr val="0E3F8C"/>
                </a:solidFill>
                <a:latin typeface="Times New Roman"/>
                <a:ea typeface="微软雅黑"/>
              </a:rPr>
              <a:t>分子轨道</a:t>
            </a:r>
            <a:endParaRPr sz="1300">
              <a:latin typeface="Times New Roman"/>
              <a:ea typeface="微软雅黑"/>
            </a:endParaRPr>
          </a:p>
        </p:txBody>
      </p:sp>
      <p:sp>
        <p:nvSpPr>
          <p:cNvPr id="333" name="文本"/>
          <p:cNvSpPr txBox="1"/>
          <p:nvPr/>
        </p:nvSpPr>
        <p:spPr>
          <a:xfrm>
            <a:off x="1978560" y="1219354"/>
            <a:ext cx="2954880" cy="259853"/>
          </a:xfrm>
          <a:prstGeom prst="rect">
            <a:avLst/>
          </a:prstGeom>
          <a:noFill/>
          <a:ln>
            <a:noFill/>
          </a:ln>
        </p:spPr>
        <p:txBody>
          <a:bodyPr wrap="none" lIns="0" tIns="0" rIns="0" bIns="0" anchor="ctr"/>
          <a:lstStyle/>
          <a:p>
            <a:pPr algn="ctr">
              <a:lnSpc>
                <a:spcPct val="115000"/>
              </a:lnSpc>
              <a:spcAft>
                <a:spcPts val="0"/>
              </a:spcAft>
            </a:pPr>
            <a:r>
              <a:rPr lang="zh-CN" altLang="en-US" sz="1300" b="1">
                <a:solidFill>
                  <a:srgbClr val="6B7280"/>
                </a:solidFill>
                <a:latin typeface="Times New Roman"/>
                <a:ea typeface="微软雅黑"/>
              </a:rPr>
              <a:t>C 原子轨道</a:t>
            </a:r>
            <a:endParaRPr sz="1300">
              <a:latin typeface="Times New Roman"/>
              <a:ea typeface="微软雅黑"/>
            </a:endParaRPr>
          </a:p>
        </p:txBody>
      </p:sp>
      <p:sp>
        <p:nvSpPr>
          <p:cNvPr id="334" name="形状"/>
          <p:cNvSpPr/>
          <p:nvPr/>
        </p:nvSpPr>
        <p:spPr>
          <a:xfrm>
            <a:off x="685800" y="3938623"/>
            <a:ext cx="615600" cy="44194"/>
          </a:xfrm>
          <a:prstGeom prst="rect">
            <a:avLst/>
          </a:prstGeom>
          <a:solidFill>
            <a:srgbClr val="1F2937"/>
          </a:solidFill>
          <a:ln>
            <a:noFill/>
          </a:ln>
        </p:spPr>
        <p:txBody>
          <a:bodyPr/>
          <a:lstStyle/>
          <a:p>
            <a:endParaRPr lang="zh-CN" sz="1300">
              <a:latin typeface="Times New Roman"/>
              <a:ea typeface="微软雅黑"/>
            </a:endParaRPr>
          </a:p>
        </p:txBody>
      </p:sp>
      <p:sp>
        <p:nvSpPr>
          <p:cNvPr id="335" name="多边形"/>
          <p:cNvSpPr/>
          <p:nvPr/>
        </p:nvSpPr>
        <p:spPr>
          <a:xfrm>
            <a:off x="841424" y="3844210"/>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36" name="多边形"/>
          <p:cNvSpPr/>
          <p:nvPr/>
        </p:nvSpPr>
        <p:spPr>
          <a:xfrm>
            <a:off x="1022000" y="3844210"/>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37" name="形状"/>
          <p:cNvSpPr/>
          <p:nvPr/>
        </p:nvSpPr>
        <p:spPr>
          <a:xfrm>
            <a:off x="685800" y="2652991"/>
            <a:ext cx="615600" cy="44194"/>
          </a:xfrm>
          <a:prstGeom prst="rect">
            <a:avLst/>
          </a:prstGeom>
          <a:solidFill>
            <a:srgbClr val="1F2937"/>
          </a:solidFill>
          <a:ln>
            <a:noFill/>
          </a:ln>
        </p:spPr>
        <p:txBody>
          <a:bodyPr/>
          <a:lstStyle/>
          <a:p>
            <a:endParaRPr lang="zh-CN" sz="1300">
              <a:latin typeface="Times New Roman"/>
              <a:ea typeface="微软雅黑"/>
            </a:endParaRPr>
          </a:p>
        </p:txBody>
      </p:sp>
      <p:sp>
        <p:nvSpPr>
          <p:cNvPr id="338" name="多边形"/>
          <p:cNvSpPr/>
          <p:nvPr/>
        </p:nvSpPr>
        <p:spPr>
          <a:xfrm>
            <a:off x="701888" y="2558578"/>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39" name="多边形"/>
          <p:cNvSpPr/>
          <p:nvPr/>
        </p:nvSpPr>
        <p:spPr>
          <a:xfrm>
            <a:off x="882464" y="2558578"/>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40" name="多边形"/>
          <p:cNvSpPr/>
          <p:nvPr/>
        </p:nvSpPr>
        <p:spPr>
          <a:xfrm>
            <a:off x="1013792" y="2558578"/>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41" name="多边形"/>
          <p:cNvSpPr/>
          <p:nvPr/>
        </p:nvSpPr>
        <p:spPr>
          <a:xfrm>
            <a:off x="1145120" y="2558578"/>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42" name="形状"/>
          <p:cNvSpPr/>
          <p:nvPr/>
        </p:nvSpPr>
        <p:spPr>
          <a:xfrm>
            <a:off x="3189240" y="3777919"/>
            <a:ext cx="533520" cy="44194"/>
          </a:xfrm>
          <a:prstGeom prst="rect">
            <a:avLst/>
          </a:prstGeom>
          <a:solidFill>
            <a:srgbClr val="1F2937"/>
          </a:solidFill>
          <a:ln>
            <a:noFill/>
          </a:ln>
        </p:spPr>
        <p:txBody>
          <a:bodyPr/>
          <a:lstStyle/>
          <a:p>
            <a:endParaRPr lang="zh-CN" sz="1300">
              <a:latin typeface="Times New Roman"/>
              <a:ea typeface="微软雅黑"/>
            </a:endParaRPr>
          </a:p>
        </p:txBody>
      </p:sp>
      <p:sp>
        <p:nvSpPr>
          <p:cNvPr id="343" name="多边形"/>
          <p:cNvSpPr/>
          <p:nvPr/>
        </p:nvSpPr>
        <p:spPr>
          <a:xfrm>
            <a:off x="3303824" y="3683506"/>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44" name="多边形"/>
          <p:cNvSpPr/>
          <p:nvPr/>
        </p:nvSpPr>
        <p:spPr>
          <a:xfrm>
            <a:off x="3484400" y="3683506"/>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45" name="形状"/>
          <p:cNvSpPr/>
          <p:nvPr/>
        </p:nvSpPr>
        <p:spPr>
          <a:xfrm>
            <a:off x="3189240" y="2813695"/>
            <a:ext cx="533520" cy="44194"/>
          </a:xfrm>
          <a:prstGeom prst="rect">
            <a:avLst/>
          </a:prstGeom>
          <a:solidFill>
            <a:srgbClr val="1F2937"/>
          </a:solidFill>
          <a:ln>
            <a:noFill/>
          </a:ln>
        </p:spPr>
        <p:txBody>
          <a:bodyPr/>
          <a:lstStyle/>
          <a:p>
            <a:endParaRPr lang="zh-CN" sz="1300">
              <a:latin typeface="Times New Roman"/>
              <a:ea typeface="微软雅黑"/>
            </a:endParaRPr>
          </a:p>
        </p:txBody>
      </p:sp>
      <p:sp>
        <p:nvSpPr>
          <p:cNvPr id="346" name="多边形"/>
          <p:cNvSpPr/>
          <p:nvPr/>
        </p:nvSpPr>
        <p:spPr>
          <a:xfrm>
            <a:off x="3320240" y="2719282"/>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47" name="多边形"/>
          <p:cNvSpPr/>
          <p:nvPr/>
        </p:nvSpPr>
        <p:spPr>
          <a:xfrm>
            <a:off x="3467984" y="2719282"/>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48" name="文本"/>
          <p:cNvSpPr txBox="1"/>
          <p:nvPr/>
        </p:nvSpPr>
        <p:spPr>
          <a:xfrm>
            <a:off x="542160" y="4069085"/>
            <a:ext cx="902880" cy="225206"/>
          </a:xfrm>
          <a:prstGeom prst="rect">
            <a:avLst/>
          </a:prstGeom>
          <a:noFill/>
          <a:ln>
            <a:noFill/>
          </a:ln>
        </p:spPr>
        <p:txBody>
          <a:bodyPr wrap="none" lIns="0" tIns="0" rIns="0" bIns="0" anchor="ctr"/>
          <a:lstStyle/>
          <a:p>
            <a:pPr algn="ctr">
              <a:lnSpc>
                <a:spcPct val="115000"/>
              </a:lnSpc>
              <a:spcAft>
                <a:spcPts val="0"/>
              </a:spcAft>
            </a:pPr>
            <a:r>
              <a:rPr lang="zh-CN" altLang="en-US" sz="1300" b="1">
                <a:solidFill>
                  <a:srgbClr val="1F2937"/>
                </a:solidFill>
                <a:latin typeface="Times New Roman"/>
                <a:ea typeface="微软雅黑"/>
              </a:rPr>
              <a:t>O 2</a:t>
            </a:r>
            <a:r>
              <a:rPr lang="zh-CN" altLang="en-US" sz="1300" b="1" baseline="-25000">
                <a:solidFill>
                  <a:srgbClr val="1F2937"/>
                </a:solidFill>
                <a:latin typeface="Times New Roman"/>
                <a:ea typeface="微软雅黑"/>
              </a:rPr>
              <a:t>s</a:t>
            </a:r>
            <a:endParaRPr sz="1300">
              <a:latin typeface="Times New Roman"/>
              <a:ea typeface="微软雅黑"/>
            </a:endParaRPr>
          </a:p>
        </p:txBody>
      </p:sp>
      <p:sp>
        <p:nvSpPr>
          <p:cNvPr id="349" name="文本"/>
          <p:cNvSpPr txBox="1"/>
          <p:nvPr/>
        </p:nvSpPr>
        <p:spPr>
          <a:xfrm>
            <a:off x="542160" y="2783453"/>
            <a:ext cx="902880" cy="225206"/>
          </a:xfrm>
          <a:prstGeom prst="rect">
            <a:avLst/>
          </a:prstGeom>
          <a:noFill/>
          <a:ln>
            <a:noFill/>
          </a:ln>
        </p:spPr>
        <p:txBody>
          <a:bodyPr wrap="none" lIns="0" tIns="0" rIns="0" bIns="0" anchor="ctr"/>
          <a:lstStyle/>
          <a:p>
            <a:pPr algn="ctr">
              <a:lnSpc>
                <a:spcPct val="115000"/>
              </a:lnSpc>
              <a:spcAft>
                <a:spcPts val="0"/>
              </a:spcAft>
            </a:pPr>
            <a:r>
              <a:rPr lang="zh-CN" altLang="en-US" sz="1300" b="1">
                <a:solidFill>
                  <a:srgbClr val="1F2937"/>
                </a:solidFill>
                <a:latin typeface="Times New Roman"/>
                <a:ea typeface="微软雅黑"/>
              </a:rPr>
              <a:t>O 2</a:t>
            </a:r>
            <a:r>
              <a:rPr lang="zh-CN" altLang="en-US" sz="1300" b="1" baseline="-25000">
                <a:solidFill>
                  <a:srgbClr val="1F2937"/>
                </a:solidFill>
                <a:latin typeface="Times New Roman"/>
                <a:ea typeface="微软雅黑"/>
              </a:rPr>
              <a:t>p</a:t>
            </a:r>
            <a:endParaRPr sz="1300">
              <a:latin typeface="Times New Roman"/>
              <a:ea typeface="微软雅黑"/>
            </a:endParaRPr>
          </a:p>
        </p:txBody>
      </p:sp>
      <p:sp>
        <p:nvSpPr>
          <p:cNvPr id="350" name="文本"/>
          <p:cNvSpPr txBox="1"/>
          <p:nvPr/>
        </p:nvSpPr>
        <p:spPr>
          <a:xfrm>
            <a:off x="3004560" y="3908381"/>
            <a:ext cx="902880" cy="225206"/>
          </a:xfrm>
          <a:prstGeom prst="rect">
            <a:avLst/>
          </a:prstGeom>
          <a:noFill/>
          <a:ln>
            <a:noFill/>
          </a:ln>
        </p:spPr>
        <p:txBody>
          <a:bodyPr wrap="none" lIns="0" tIns="0" rIns="0" bIns="0" anchor="ctr"/>
          <a:lstStyle/>
          <a:p>
            <a:pPr algn="ctr">
              <a:lnSpc>
                <a:spcPct val="115000"/>
              </a:lnSpc>
              <a:spcAft>
                <a:spcPts val="0"/>
              </a:spcAft>
            </a:pPr>
            <a:r>
              <a:rPr lang="zh-CN" altLang="en-US" sz="1300" b="1">
                <a:solidFill>
                  <a:srgbClr val="1F2937"/>
                </a:solidFill>
                <a:latin typeface="Times New Roman"/>
                <a:ea typeface="微软雅黑"/>
              </a:rPr>
              <a:t>C 2</a:t>
            </a:r>
            <a:r>
              <a:rPr lang="zh-CN" altLang="en-US" sz="1300" b="1" baseline="-25000">
                <a:solidFill>
                  <a:srgbClr val="1F2937"/>
                </a:solidFill>
                <a:latin typeface="Times New Roman"/>
                <a:ea typeface="微软雅黑"/>
              </a:rPr>
              <a:t>s</a:t>
            </a:r>
            <a:endParaRPr sz="1300">
              <a:latin typeface="Times New Roman"/>
              <a:ea typeface="微软雅黑"/>
            </a:endParaRPr>
          </a:p>
        </p:txBody>
      </p:sp>
      <p:sp>
        <p:nvSpPr>
          <p:cNvPr id="351" name="文本"/>
          <p:cNvSpPr txBox="1"/>
          <p:nvPr/>
        </p:nvSpPr>
        <p:spPr>
          <a:xfrm>
            <a:off x="3004560" y="2944157"/>
            <a:ext cx="902880" cy="225206"/>
          </a:xfrm>
          <a:prstGeom prst="rect">
            <a:avLst/>
          </a:prstGeom>
          <a:noFill/>
          <a:ln>
            <a:noFill/>
          </a:ln>
        </p:spPr>
        <p:txBody>
          <a:bodyPr wrap="none" lIns="0" tIns="0" rIns="0" bIns="0" anchor="ctr"/>
          <a:lstStyle/>
          <a:p>
            <a:pPr algn="ctr">
              <a:lnSpc>
                <a:spcPct val="115000"/>
              </a:lnSpc>
              <a:spcAft>
                <a:spcPts val="0"/>
              </a:spcAft>
            </a:pPr>
            <a:r>
              <a:rPr lang="zh-CN" altLang="en-US" sz="1300" b="1">
                <a:solidFill>
                  <a:srgbClr val="1F2937"/>
                </a:solidFill>
                <a:latin typeface="Times New Roman"/>
                <a:ea typeface="微软雅黑"/>
              </a:rPr>
              <a:t>C 2</a:t>
            </a:r>
            <a:r>
              <a:rPr lang="zh-CN" altLang="en-US" sz="1300" b="1" baseline="-25000">
                <a:solidFill>
                  <a:srgbClr val="1F2937"/>
                </a:solidFill>
                <a:latin typeface="Times New Roman"/>
                <a:ea typeface="微软雅黑"/>
              </a:rPr>
              <a:t>p</a:t>
            </a:r>
            <a:endParaRPr sz="1300">
              <a:latin typeface="Times New Roman"/>
              <a:ea typeface="微软雅黑"/>
            </a:endParaRPr>
          </a:p>
        </p:txBody>
      </p:sp>
      <p:sp>
        <p:nvSpPr>
          <p:cNvPr id="352" name="形状"/>
          <p:cNvSpPr/>
          <p:nvPr/>
        </p:nvSpPr>
        <p:spPr>
          <a:xfrm>
            <a:off x="1855440" y="4260031"/>
            <a:ext cx="738720" cy="44194"/>
          </a:xfrm>
          <a:prstGeom prst="rect">
            <a:avLst/>
          </a:prstGeom>
          <a:solidFill>
            <a:srgbClr val="0E3F8C"/>
          </a:solidFill>
          <a:ln>
            <a:noFill/>
          </a:ln>
        </p:spPr>
        <p:txBody>
          <a:bodyPr/>
          <a:lstStyle/>
          <a:p>
            <a:endParaRPr lang="zh-CN" sz="1300">
              <a:latin typeface="Times New Roman"/>
              <a:ea typeface="微软雅黑"/>
            </a:endParaRPr>
          </a:p>
        </p:txBody>
      </p:sp>
      <p:sp>
        <p:nvSpPr>
          <p:cNvPr id="353" name="形状"/>
          <p:cNvSpPr/>
          <p:nvPr/>
        </p:nvSpPr>
        <p:spPr>
          <a:xfrm>
            <a:off x="1855440" y="3938623"/>
            <a:ext cx="738720" cy="44194"/>
          </a:xfrm>
          <a:prstGeom prst="rect">
            <a:avLst/>
          </a:prstGeom>
          <a:solidFill>
            <a:srgbClr val="0E3F8C"/>
          </a:solidFill>
          <a:ln>
            <a:noFill/>
          </a:ln>
        </p:spPr>
        <p:txBody>
          <a:bodyPr/>
          <a:lstStyle/>
          <a:p>
            <a:endParaRPr lang="zh-CN" sz="1300">
              <a:latin typeface="Times New Roman"/>
              <a:ea typeface="微软雅黑"/>
            </a:endParaRPr>
          </a:p>
        </p:txBody>
      </p:sp>
      <p:sp>
        <p:nvSpPr>
          <p:cNvPr id="354" name="形状"/>
          <p:cNvSpPr/>
          <p:nvPr/>
        </p:nvSpPr>
        <p:spPr>
          <a:xfrm>
            <a:off x="1855440" y="3536863"/>
            <a:ext cx="738720" cy="44194"/>
          </a:xfrm>
          <a:prstGeom prst="rect">
            <a:avLst/>
          </a:prstGeom>
          <a:solidFill>
            <a:srgbClr val="0E3F8C"/>
          </a:solidFill>
          <a:ln>
            <a:noFill/>
          </a:ln>
        </p:spPr>
        <p:txBody>
          <a:bodyPr/>
          <a:lstStyle/>
          <a:p>
            <a:endParaRPr lang="zh-CN" sz="1300">
              <a:latin typeface="Times New Roman"/>
              <a:ea typeface="微软雅黑"/>
            </a:endParaRPr>
          </a:p>
        </p:txBody>
      </p:sp>
      <p:sp>
        <p:nvSpPr>
          <p:cNvPr id="355" name="形状"/>
          <p:cNvSpPr/>
          <p:nvPr/>
        </p:nvSpPr>
        <p:spPr>
          <a:xfrm>
            <a:off x="1804140" y="3054751"/>
            <a:ext cx="266760" cy="44194"/>
          </a:xfrm>
          <a:prstGeom prst="rect">
            <a:avLst/>
          </a:prstGeom>
          <a:solidFill>
            <a:srgbClr val="0E3F8C"/>
          </a:solidFill>
          <a:ln>
            <a:noFill/>
          </a:ln>
        </p:spPr>
        <p:txBody>
          <a:bodyPr/>
          <a:lstStyle/>
          <a:p>
            <a:endParaRPr lang="zh-CN" sz="1300">
              <a:latin typeface="Times New Roman"/>
              <a:ea typeface="微软雅黑"/>
            </a:endParaRPr>
          </a:p>
        </p:txBody>
      </p:sp>
      <p:sp>
        <p:nvSpPr>
          <p:cNvPr id="356" name="形状"/>
          <p:cNvSpPr/>
          <p:nvPr/>
        </p:nvSpPr>
        <p:spPr>
          <a:xfrm>
            <a:off x="2378700" y="3054751"/>
            <a:ext cx="266760" cy="44194"/>
          </a:xfrm>
          <a:prstGeom prst="rect">
            <a:avLst/>
          </a:prstGeom>
          <a:solidFill>
            <a:srgbClr val="0E3F8C"/>
          </a:solidFill>
          <a:ln>
            <a:noFill/>
          </a:ln>
        </p:spPr>
        <p:txBody>
          <a:bodyPr/>
          <a:lstStyle/>
          <a:p>
            <a:endParaRPr lang="zh-CN" sz="1300">
              <a:latin typeface="Times New Roman"/>
              <a:ea typeface="微软雅黑"/>
            </a:endParaRPr>
          </a:p>
        </p:txBody>
      </p:sp>
      <p:sp>
        <p:nvSpPr>
          <p:cNvPr id="357" name="形状"/>
          <p:cNvSpPr/>
          <p:nvPr/>
        </p:nvSpPr>
        <p:spPr>
          <a:xfrm>
            <a:off x="1855440" y="2693167"/>
            <a:ext cx="738720" cy="44194"/>
          </a:xfrm>
          <a:prstGeom prst="rect">
            <a:avLst/>
          </a:prstGeom>
          <a:solidFill>
            <a:srgbClr val="0E3F8C"/>
          </a:solidFill>
          <a:ln>
            <a:noFill/>
          </a:ln>
        </p:spPr>
        <p:txBody>
          <a:bodyPr/>
          <a:lstStyle/>
          <a:p>
            <a:endParaRPr lang="zh-CN" sz="1300">
              <a:latin typeface="Times New Roman"/>
              <a:ea typeface="微软雅黑"/>
            </a:endParaRPr>
          </a:p>
        </p:txBody>
      </p:sp>
      <p:sp>
        <p:nvSpPr>
          <p:cNvPr id="358" name="形状"/>
          <p:cNvSpPr/>
          <p:nvPr/>
        </p:nvSpPr>
        <p:spPr>
          <a:xfrm>
            <a:off x="1804140" y="2251231"/>
            <a:ext cx="266760" cy="44194"/>
          </a:xfrm>
          <a:prstGeom prst="rect">
            <a:avLst/>
          </a:prstGeom>
          <a:solidFill>
            <a:srgbClr val="B03A36"/>
          </a:solidFill>
          <a:ln>
            <a:noFill/>
          </a:ln>
        </p:spPr>
        <p:txBody>
          <a:bodyPr/>
          <a:lstStyle/>
          <a:p>
            <a:endParaRPr lang="zh-CN" sz="1300">
              <a:latin typeface="Times New Roman"/>
              <a:ea typeface="微软雅黑"/>
            </a:endParaRPr>
          </a:p>
        </p:txBody>
      </p:sp>
      <p:sp>
        <p:nvSpPr>
          <p:cNvPr id="359" name="形状"/>
          <p:cNvSpPr/>
          <p:nvPr/>
        </p:nvSpPr>
        <p:spPr>
          <a:xfrm>
            <a:off x="2378700" y="2251231"/>
            <a:ext cx="266760" cy="44194"/>
          </a:xfrm>
          <a:prstGeom prst="rect">
            <a:avLst/>
          </a:prstGeom>
          <a:solidFill>
            <a:srgbClr val="B03A36"/>
          </a:solidFill>
          <a:ln>
            <a:noFill/>
          </a:ln>
        </p:spPr>
        <p:txBody>
          <a:bodyPr/>
          <a:lstStyle/>
          <a:p>
            <a:endParaRPr lang="zh-CN" sz="1300">
              <a:latin typeface="Times New Roman"/>
              <a:ea typeface="微软雅黑"/>
            </a:endParaRPr>
          </a:p>
        </p:txBody>
      </p:sp>
      <p:sp>
        <p:nvSpPr>
          <p:cNvPr id="360" name="形状"/>
          <p:cNvSpPr/>
          <p:nvPr/>
        </p:nvSpPr>
        <p:spPr>
          <a:xfrm>
            <a:off x="1804140" y="1688767"/>
            <a:ext cx="266760" cy="44194"/>
          </a:xfrm>
          <a:prstGeom prst="rect">
            <a:avLst/>
          </a:prstGeom>
          <a:solidFill>
            <a:srgbClr val="B03A36"/>
          </a:solidFill>
          <a:ln>
            <a:noFill/>
          </a:ln>
        </p:spPr>
        <p:txBody>
          <a:bodyPr/>
          <a:lstStyle/>
          <a:p>
            <a:endParaRPr lang="zh-CN" sz="1300">
              <a:latin typeface="Times New Roman"/>
              <a:ea typeface="微软雅黑"/>
            </a:endParaRPr>
          </a:p>
        </p:txBody>
      </p:sp>
      <p:sp>
        <p:nvSpPr>
          <p:cNvPr id="361" name="形状"/>
          <p:cNvSpPr/>
          <p:nvPr/>
        </p:nvSpPr>
        <p:spPr>
          <a:xfrm>
            <a:off x="2378700" y="1688767"/>
            <a:ext cx="266760" cy="44194"/>
          </a:xfrm>
          <a:prstGeom prst="rect">
            <a:avLst/>
          </a:prstGeom>
          <a:solidFill>
            <a:srgbClr val="B03A36"/>
          </a:solidFill>
          <a:ln>
            <a:noFill/>
          </a:ln>
        </p:spPr>
        <p:txBody>
          <a:bodyPr/>
          <a:lstStyle/>
          <a:p>
            <a:endParaRPr lang="zh-CN" sz="1300">
              <a:latin typeface="Times New Roman"/>
              <a:ea typeface="微软雅黑"/>
            </a:endParaRPr>
          </a:p>
        </p:txBody>
      </p:sp>
      <p:sp>
        <p:nvSpPr>
          <p:cNvPr id="362" name="多边形"/>
          <p:cNvSpPr/>
          <p:nvPr/>
        </p:nvSpPr>
        <p:spPr>
          <a:xfrm>
            <a:off x="2072624" y="4165618"/>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63" name="多边形"/>
          <p:cNvSpPr/>
          <p:nvPr/>
        </p:nvSpPr>
        <p:spPr>
          <a:xfrm>
            <a:off x="2253200" y="4165618"/>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64" name="多边形"/>
          <p:cNvSpPr/>
          <p:nvPr/>
        </p:nvSpPr>
        <p:spPr>
          <a:xfrm>
            <a:off x="2072624" y="3844210"/>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65" name="多边形"/>
          <p:cNvSpPr/>
          <p:nvPr/>
        </p:nvSpPr>
        <p:spPr>
          <a:xfrm>
            <a:off x="2253200" y="3844210"/>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66" name="多边形"/>
          <p:cNvSpPr/>
          <p:nvPr/>
        </p:nvSpPr>
        <p:spPr>
          <a:xfrm>
            <a:off x="2072624" y="3442450"/>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67" name="多边形"/>
          <p:cNvSpPr/>
          <p:nvPr/>
        </p:nvSpPr>
        <p:spPr>
          <a:xfrm>
            <a:off x="2253200" y="3442450"/>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68" name="多边形"/>
          <p:cNvSpPr/>
          <p:nvPr/>
        </p:nvSpPr>
        <p:spPr>
          <a:xfrm>
            <a:off x="1823432" y="2960338"/>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69" name="多边形"/>
          <p:cNvSpPr/>
          <p:nvPr/>
        </p:nvSpPr>
        <p:spPr>
          <a:xfrm>
            <a:off x="1953394" y="2960338"/>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70" name="多边形"/>
          <p:cNvSpPr/>
          <p:nvPr/>
        </p:nvSpPr>
        <p:spPr>
          <a:xfrm>
            <a:off x="2392239" y="2960338"/>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71" name="多边形"/>
          <p:cNvSpPr/>
          <p:nvPr/>
        </p:nvSpPr>
        <p:spPr>
          <a:xfrm>
            <a:off x="2527954" y="2960338"/>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72" name="多边形"/>
          <p:cNvSpPr/>
          <p:nvPr/>
        </p:nvSpPr>
        <p:spPr>
          <a:xfrm>
            <a:off x="2099716" y="2598754"/>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73" name="多边形"/>
          <p:cNvSpPr/>
          <p:nvPr/>
        </p:nvSpPr>
        <p:spPr>
          <a:xfrm>
            <a:off x="2253200" y="2598754"/>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74" name="多边形"/>
          <p:cNvSpPr/>
          <p:nvPr/>
        </p:nvSpPr>
        <p:spPr>
          <a:xfrm>
            <a:off x="1830715" y="2156818"/>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75" name="多边形"/>
          <p:cNvSpPr/>
          <p:nvPr/>
        </p:nvSpPr>
        <p:spPr>
          <a:xfrm>
            <a:off x="1946621" y="2156818"/>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76" name="多边形"/>
          <p:cNvSpPr/>
          <p:nvPr/>
        </p:nvSpPr>
        <p:spPr>
          <a:xfrm>
            <a:off x="2392239" y="2156818"/>
            <a:ext cx="123776" cy="233020"/>
          </a:xfrm>
          <a:custGeom>
            <a:avLst/>
            <a:gdLst/>
            <a:ahLst/>
            <a:cxnLst/>
            <a:rect l="0" t="0" r="0" b="0"/>
            <a:pathLst>
              <a:path w="123776" h="233020">
                <a:moveTo>
                  <a:pt x="61888" y="0"/>
                </a:moveTo>
                <a:lnTo>
                  <a:pt x="0" y="97868"/>
                </a:lnTo>
                <a:lnTo>
                  <a:pt x="35704" y="97868"/>
                </a:lnTo>
                <a:lnTo>
                  <a:pt x="35704" y="233020"/>
                </a:lnTo>
                <a:lnTo>
                  <a:pt x="88072" y="233020"/>
                </a:lnTo>
                <a:lnTo>
                  <a:pt x="88072" y="97868"/>
                </a:lnTo>
                <a:lnTo>
                  <a:pt x="123776" y="97868"/>
                </a:lnTo>
                <a:close/>
              </a:path>
            </a:pathLst>
          </a:custGeom>
          <a:solidFill>
            <a:srgbClr val="B03A36"/>
          </a:solidFill>
          <a:ln>
            <a:noFill/>
          </a:ln>
        </p:spPr>
        <p:txBody>
          <a:bodyPr/>
          <a:lstStyle/>
          <a:p>
            <a:endParaRPr lang="zh-CN" sz="1300">
              <a:latin typeface="Times New Roman"/>
              <a:ea typeface="微软雅黑"/>
            </a:endParaRPr>
          </a:p>
        </p:txBody>
      </p:sp>
      <p:sp>
        <p:nvSpPr>
          <p:cNvPr id="377" name="多边形"/>
          <p:cNvSpPr/>
          <p:nvPr/>
        </p:nvSpPr>
        <p:spPr>
          <a:xfrm>
            <a:off x="2509165" y="2156818"/>
            <a:ext cx="123776" cy="233020"/>
          </a:xfrm>
          <a:custGeom>
            <a:avLst/>
            <a:gdLst/>
            <a:ahLst/>
            <a:cxnLst/>
            <a:rect l="0" t="0" r="0" b="0"/>
            <a:pathLst>
              <a:path w="123776" h="233020">
                <a:moveTo>
                  <a:pt x="61888" y="233020"/>
                </a:moveTo>
                <a:lnTo>
                  <a:pt x="0" y="135152"/>
                </a:lnTo>
                <a:lnTo>
                  <a:pt x="35704" y="135152"/>
                </a:lnTo>
                <a:lnTo>
                  <a:pt x="35704" y="0"/>
                </a:lnTo>
                <a:lnTo>
                  <a:pt x="88072" y="0"/>
                </a:lnTo>
                <a:lnTo>
                  <a:pt x="88072" y="135152"/>
                </a:lnTo>
                <a:lnTo>
                  <a:pt x="123776" y="135152"/>
                </a:lnTo>
                <a:close/>
              </a:path>
            </a:pathLst>
          </a:custGeom>
          <a:solidFill>
            <a:srgbClr val="B03A36"/>
          </a:solidFill>
          <a:ln>
            <a:noFill/>
          </a:ln>
        </p:spPr>
        <p:txBody>
          <a:bodyPr/>
          <a:lstStyle/>
          <a:p>
            <a:endParaRPr lang="zh-CN" sz="1300">
              <a:latin typeface="Times New Roman"/>
              <a:ea typeface="微软雅黑"/>
            </a:endParaRPr>
          </a:p>
        </p:txBody>
      </p:sp>
      <p:sp>
        <p:nvSpPr>
          <p:cNvPr id="378" name="文本"/>
          <p:cNvSpPr txBox="1"/>
          <p:nvPr/>
        </p:nvSpPr>
        <p:spPr>
          <a:xfrm>
            <a:off x="2696760" y="4165194"/>
            <a:ext cx="1641600" cy="233868"/>
          </a:xfrm>
          <a:prstGeom prst="rect">
            <a:avLst/>
          </a:prstGeom>
          <a:noFill/>
          <a:ln>
            <a:noFill/>
          </a:ln>
        </p:spPr>
        <p:txBody>
          <a:bodyPr wrap="none" lIns="0" tIns="0" rIns="0" bIns="0" anchor="ctr"/>
          <a:lstStyle/>
          <a:p>
            <a:pPr algn="l">
              <a:lnSpc>
                <a:spcPct val="115000"/>
              </a:lnSpc>
              <a:spcAft>
                <a:spcPts val="0"/>
              </a:spcAft>
            </a:pPr>
            <a:r>
              <a:rPr lang="zh-CN" altLang="en-US" sz="1300" b="1">
                <a:solidFill>
                  <a:srgbClr val="0E3F8C"/>
                </a:solidFill>
                <a:latin typeface="Times New Roman"/>
                <a:ea typeface="微软雅黑"/>
              </a:rPr>
              <a:t>1σg</a:t>
            </a:r>
            <a:endParaRPr sz="1300">
              <a:latin typeface="Times New Roman"/>
              <a:ea typeface="微软雅黑"/>
            </a:endParaRPr>
          </a:p>
        </p:txBody>
      </p:sp>
      <p:sp>
        <p:nvSpPr>
          <p:cNvPr id="379" name="文本"/>
          <p:cNvSpPr txBox="1"/>
          <p:nvPr/>
        </p:nvSpPr>
        <p:spPr>
          <a:xfrm>
            <a:off x="2696760" y="3843786"/>
            <a:ext cx="1641600" cy="233868"/>
          </a:xfrm>
          <a:prstGeom prst="rect">
            <a:avLst/>
          </a:prstGeom>
          <a:noFill/>
          <a:ln>
            <a:noFill/>
          </a:ln>
        </p:spPr>
        <p:txBody>
          <a:bodyPr wrap="none" lIns="0" tIns="0" rIns="0" bIns="0" anchor="ctr"/>
          <a:lstStyle/>
          <a:p>
            <a:pPr algn="l">
              <a:lnSpc>
                <a:spcPct val="115000"/>
              </a:lnSpc>
              <a:spcAft>
                <a:spcPts val="0"/>
              </a:spcAft>
            </a:pPr>
            <a:r>
              <a:rPr lang="zh-CN" altLang="en-US" sz="1300" b="1">
                <a:solidFill>
                  <a:srgbClr val="0E3F8C"/>
                </a:solidFill>
                <a:latin typeface="Times New Roman"/>
                <a:ea typeface="微软雅黑"/>
              </a:rPr>
              <a:t>1σu</a:t>
            </a:r>
            <a:endParaRPr sz="1300">
              <a:latin typeface="Times New Roman"/>
              <a:ea typeface="微软雅黑"/>
            </a:endParaRPr>
          </a:p>
        </p:txBody>
      </p:sp>
      <p:sp>
        <p:nvSpPr>
          <p:cNvPr id="380" name="文本"/>
          <p:cNvSpPr txBox="1"/>
          <p:nvPr/>
        </p:nvSpPr>
        <p:spPr>
          <a:xfrm>
            <a:off x="2696760" y="3442026"/>
            <a:ext cx="1641600" cy="233868"/>
          </a:xfrm>
          <a:prstGeom prst="rect">
            <a:avLst/>
          </a:prstGeom>
          <a:noFill/>
          <a:ln>
            <a:noFill/>
          </a:ln>
        </p:spPr>
        <p:txBody>
          <a:bodyPr wrap="none" lIns="0" tIns="0" rIns="0" bIns="0" anchor="ctr"/>
          <a:lstStyle/>
          <a:p>
            <a:pPr algn="l">
              <a:lnSpc>
                <a:spcPct val="115000"/>
              </a:lnSpc>
              <a:spcAft>
                <a:spcPts val="0"/>
              </a:spcAft>
            </a:pPr>
            <a:r>
              <a:rPr lang="zh-CN" altLang="en-US" sz="1300" b="1" dirty="0">
                <a:solidFill>
                  <a:srgbClr val="0E3F8C"/>
                </a:solidFill>
                <a:latin typeface="Times New Roman"/>
                <a:ea typeface="微软雅黑"/>
              </a:rPr>
              <a:t>2σg</a:t>
            </a:r>
            <a:endParaRPr sz="1300" dirty="0">
              <a:latin typeface="Times New Roman"/>
              <a:ea typeface="微软雅黑"/>
            </a:endParaRPr>
          </a:p>
        </p:txBody>
      </p:sp>
      <p:sp>
        <p:nvSpPr>
          <p:cNvPr id="381" name="文本"/>
          <p:cNvSpPr txBox="1"/>
          <p:nvPr/>
        </p:nvSpPr>
        <p:spPr>
          <a:xfrm>
            <a:off x="2696760" y="2959914"/>
            <a:ext cx="1641600" cy="233868"/>
          </a:xfrm>
          <a:prstGeom prst="rect">
            <a:avLst/>
          </a:prstGeom>
          <a:noFill/>
          <a:ln>
            <a:noFill/>
          </a:ln>
        </p:spPr>
        <p:txBody>
          <a:bodyPr wrap="none" lIns="0" tIns="0" rIns="0" bIns="0" anchor="ctr"/>
          <a:lstStyle/>
          <a:p>
            <a:pPr algn="l">
              <a:lnSpc>
                <a:spcPct val="115000"/>
              </a:lnSpc>
              <a:spcAft>
                <a:spcPts val="0"/>
              </a:spcAft>
            </a:pPr>
            <a:r>
              <a:rPr lang="zh-CN" altLang="en-US" sz="1300" b="1">
                <a:solidFill>
                  <a:srgbClr val="0E3F8C"/>
                </a:solidFill>
                <a:latin typeface="Times New Roman"/>
                <a:ea typeface="微软雅黑"/>
              </a:rPr>
              <a:t>1πu</a:t>
            </a:r>
            <a:endParaRPr sz="1300">
              <a:latin typeface="Times New Roman"/>
              <a:ea typeface="微软雅黑"/>
            </a:endParaRPr>
          </a:p>
        </p:txBody>
      </p:sp>
      <p:sp>
        <p:nvSpPr>
          <p:cNvPr id="382" name="文本"/>
          <p:cNvSpPr txBox="1"/>
          <p:nvPr/>
        </p:nvSpPr>
        <p:spPr>
          <a:xfrm>
            <a:off x="2696760" y="2598330"/>
            <a:ext cx="1641600" cy="233868"/>
          </a:xfrm>
          <a:prstGeom prst="rect">
            <a:avLst/>
          </a:prstGeom>
          <a:noFill/>
          <a:ln>
            <a:noFill/>
          </a:ln>
        </p:spPr>
        <p:txBody>
          <a:bodyPr wrap="none" lIns="0" tIns="0" rIns="0" bIns="0" anchor="ctr"/>
          <a:lstStyle/>
          <a:p>
            <a:pPr algn="l">
              <a:lnSpc>
                <a:spcPct val="115000"/>
              </a:lnSpc>
              <a:spcAft>
                <a:spcPts val="0"/>
              </a:spcAft>
            </a:pPr>
            <a:r>
              <a:rPr lang="zh-CN" altLang="en-US" sz="1300" b="1">
                <a:solidFill>
                  <a:srgbClr val="0E3F8C"/>
                </a:solidFill>
                <a:latin typeface="Times New Roman"/>
                <a:ea typeface="微软雅黑"/>
              </a:rPr>
              <a:t>2σu</a:t>
            </a:r>
            <a:endParaRPr sz="1300">
              <a:latin typeface="Times New Roman"/>
              <a:ea typeface="微软雅黑"/>
            </a:endParaRPr>
          </a:p>
        </p:txBody>
      </p:sp>
      <p:sp>
        <p:nvSpPr>
          <p:cNvPr id="383" name="文本"/>
          <p:cNvSpPr txBox="1"/>
          <p:nvPr/>
        </p:nvSpPr>
        <p:spPr>
          <a:xfrm>
            <a:off x="2696760" y="2156394"/>
            <a:ext cx="1641600" cy="233868"/>
          </a:xfrm>
          <a:prstGeom prst="rect">
            <a:avLst/>
          </a:prstGeom>
          <a:noFill/>
          <a:ln>
            <a:noFill/>
          </a:ln>
        </p:spPr>
        <p:txBody>
          <a:bodyPr wrap="none" lIns="0" tIns="0" rIns="0" bIns="0" anchor="ctr"/>
          <a:lstStyle/>
          <a:p>
            <a:pPr algn="l">
              <a:lnSpc>
                <a:spcPct val="115000"/>
              </a:lnSpc>
              <a:spcAft>
                <a:spcPts val="0"/>
              </a:spcAft>
            </a:pPr>
            <a:r>
              <a:rPr lang="zh-CN" altLang="en-US" sz="1300" b="1">
                <a:solidFill>
                  <a:srgbClr val="B03A36"/>
                </a:solidFill>
                <a:latin typeface="Times New Roman"/>
                <a:ea typeface="微软雅黑"/>
              </a:rPr>
              <a:t>1πg</a:t>
            </a:r>
            <a:endParaRPr sz="1300">
              <a:latin typeface="Times New Roman"/>
              <a:ea typeface="微软雅黑"/>
            </a:endParaRPr>
          </a:p>
        </p:txBody>
      </p:sp>
      <p:sp>
        <p:nvSpPr>
          <p:cNvPr id="384" name="文本"/>
          <p:cNvSpPr txBox="1"/>
          <p:nvPr/>
        </p:nvSpPr>
        <p:spPr>
          <a:xfrm>
            <a:off x="3456000" y="2186711"/>
            <a:ext cx="1231200" cy="173235"/>
          </a:xfrm>
          <a:prstGeom prst="rect">
            <a:avLst/>
          </a:prstGeom>
          <a:noFill/>
          <a:ln>
            <a:noFill/>
          </a:ln>
        </p:spPr>
        <p:txBody>
          <a:bodyPr wrap="none" lIns="0" tIns="0" rIns="0" bIns="0" anchor="ctr"/>
          <a:lstStyle/>
          <a:p>
            <a:pPr algn="l">
              <a:lnSpc>
                <a:spcPct val="115000"/>
              </a:lnSpc>
              <a:spcAft>
                <a:spcPts val="0"/>
              </a:spcAft>
            </a:pPr>
            <a:r>
              <a:rPr lang="zh-CN" altLang="en-US" sz="1300" b="1" dirty="0">
                <a:solidFill>
                  <a:srgbClr val="B03A36"/>
                </a:solidFill>
                <a:latin typeface="Times New Roman"/>
                <a:ea typeface="微软雅黑"/>
              </a:rPr>
              <a:t>HOMO</a:t>
            </a:r>
            <a:endParaRPr sz="1300" dirty="0">
              <a:latin typeface="Times New Roman"/>
              <a:ea typeface="微软雅黑"/>
            </a:endParaRPr>
          </a:p>
        </p:txBody>
      </p:sp>
      <p:sp>
        <p:nvSpPr>
          <p:cNvPr id="385" name="文本"/>
          <p:cNvSpPr txBox="1"/>
          <p:nvPr/>
        </p:nvSpPr>
        <p:spPr>
          <a:xfrm>
            <a:off x="2696760" y="1593930"/>
            <a:ext cx="1641600" cy="233868"/>
          </a:xfrm>
          <a:prstGeom prst="rect">
            <a:avLst/>
          </a:prstGeom>
          <a:noFill/>
          <a:ln>
            <a:noFill/>
          </a:ln>
        </p:spPr>
        <p:txBody>
          <a:bodyPr wrap="none" lIns="0" tIns="0" rIns="0" bIns="0" anchor="ctr"/>
          <a:lstStyle/>
          <a:p>
            <a:pPr algn="l">
              <a:lnSpc>
                <a:spcPct val="115000"/>
              </a:lnSpc>
              <a:spcAft>
                <a:spcPts val="0"/>
              </a:spcAft>
            </a:pPr>
            <a:r>
              <a:rPr lang="zh-CN" altLang="en-US" sz="1300" b="1">
                <a:solidFill>
                  <a:srgbClr val="B03A36"/>
                </a:solidFill>
                <a:latin typeface="Times New Roman"/>
                <a:ea typeface="微软雅黑"/>
              </a:rPr>
              <a:t>2πu*</a:t>
            </a:r>
            <a:endParaRPr sz="1300">
              <a:latin typeface="Times New Roman"/>
              <a:ea typeface="微软雅黑"/>
            </a:endParaRPr>
          </a:p>
        </p:txBody>
      </p:sp>
      <p:sp>
        <p:nvSpPr>
          <p:cNvPr id="386" name="文本"/>
          <p:cNvSpPr txBox="1"/>
          <p:nvPr/>
        </p:nvSpPr>
        <p:spPr>
          <a:xfrm>
            <a:off x="3456000" y="1624247"/>
            <a:ext cx="1231200" cy="173235"/>
          </a:xfrm>
          <a:prstGeom prst="rect">
            <a:avLst/>
          </a:prstGeom>
          <a:noFill/>
          <a:ln>
            <a:noFill/>
          </a:ln>
        </p:spPr>
        <p:txBody>
          <a:bodyPr wrap="none" lIns="0" tIns="0" rIns="0" bIns="0" anchor="ctr"/>
          <a:lstStyle/>
          <a:p>
            <a:pPr algn="l">
              <a:lnSpc>
                <a:spcPct val="115000"/>
              </a:lnSpc>
              <a:spcAft>
                <a:spcPts val="0"/>
              </a:spcAft>
            </a:pPr>
            <a:r>
              <a:rPr lang="zh-CN" altLang="en-US" sz="1300" b="1">
                <a:solidFill>
                  <a:srgbClr val="B03A36"/>
                </a:solidFill>
                <a:latin typeface="Times New Roman"/>
                <a:ea typeface="微软雅黑"/>
              </a:rPr>
              <a:t>LUMO</a:t>
            </a:r>
            <a:endParaRPr sz="1300">
              <a:latin typeface="Times New Roman"/>
              <a:ea typeface="微软雅黑"/>
            </a:endParaRPr>
          </a:p>
        </p:txBody>
      </p:sp>
      <p:sp>
        <p:nvSpPr>
          <p:cNvPr id="387" name="箭头"/>
          <p:cNvSpPr/>
          <p:nvPr/>
        </p:nvSpPr>
        <p:spPr>
          <a:xfrm>
            <a:off x="1301400" y="3960720"/>
            <a:ext cx="554040" cy="321408"/>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88" name="箭头"/>
          <p:cNvSpPr/>
          <p:nvPr/>
        </p:nvSpPr>
        <p:spPr>
          <a:xfrm>
            <a:off x="1301400" y="3960720"/>
            <a:ext cx="554040" cy="0"/>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89" name="箭头"/>
          <p:cNvSpPr/>
          <p:nvPr/>
        </p:nvSpPr>
        <p:spPr>
          <a:xfrm flipV="1">
            <a:off x="1301400" y="3558960"/>
            <a:ext cx="554040" cy="401760"/>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90" name="箭头"/>
          <p:cNvSpPr/>
          <p:nvPr/>
        </p:nvSpPr>
        <p:spPr>
          <a:xfrm>
            <a:off x="1301400" y="2655000"/>
            <a:ext cx="504792" cy="421848"/>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91" name="箭头"/>
          <p:cNvSpPr/>
          <p:nvPr/>
        </p:nvSpPr>
        <p:spPr>
          <a:xfrm>
            <a:off x="1301400" y="2675088"/>
            <a:ext cx="554040" cy="40176"/>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92" name="箭头"/>
          <p:cNvSpPr/>
          <p:nvPr/>
        </p:nvSpPr>
        <p:spPr>
          <a:xfrm flipV="1">
            <a:off x="1301400" y="2273328"/>
            <a:ext cx="554040" cy="421848"/>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93" name="箭头"/>
          <p:cNvSpPr/>
          <p:nvPr/>
        </p:nvSpPr>
        <p:spPr>
          <a:xfrm flipV="1">
            <a:off x="1317274" y="1710864"/>
            <a:ext cx="488917" cy="978176"/>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94" name="箭头"/>
          <p:cNvSpPr/>
          <p:nvPr/>
        </p:nvSpPr>
        <p:spPr>
          <a:xfrm flipH="1" flipV="1">
            <a:off x="2594160" y="3558960"/>
            <a:ext cx="595080" cy="241056"/>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95" name="箭头"/>
          <p:cNvSpPr/>
          <p:nvPr/>
        </p:nvSpPr>
        <p:spPr>
          <a:xfrm flipH="1">
            <a:off x="2643408" y="2815704"/>
            <a:ext cx="545832" cy="261144"/>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96" name="箭头"/>
          <p:cNvSpPr/>
          <p:nvPr/>
        </p:nvSpPr>
        <p:spPr>
          <a:xfrm flipH="1" flipV="1">
            <a:off x="2594160" y="2715264"/>
            <a:ext cx="595080" cy="120528"/>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97" name="箭头"/>
          <p:cNvSpPr/>
          <p:nvPr/>
        </p:nvSpPr>
        <p:spPr>
          <a:xfrm flipH="1" flipV="1">
            <a:off x="2643408" y="1710864"/>
            <a:ext cx="529458" cy="1120910"/>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398" name="文本"/>
          <p:cNvSpPr txBox="1"/>
          <p:nvPr/>
        </p:nvSpPr>
        <p:spPr>
          <a:xfrm>
            <a:off x="-15480" y="4563373"/>
            <a:ext cx="4186080" cy="293445"/>
          </a:xfrm>
          <a:prstGeom prst="rect">
            <a:avLst/>
          </a:prstGeom>
          <a:noFill/>
          <a:ln>
            <a:noFill/>
          </a:ln>
        </p:spPr>
        <p:txBody>
          <a:bodyPr wrap="none" lIns="0" tIns="0" rIns="0" bIns="0" anchor="ctr"/>
          <a:lstStyle/>
          <a:p>
            <a:pPr algn="ctr">
              <a:lnSpc>
                <a:spcPct val="115000"/>
              </a:lnSpc>
              <a:spcAft>
                <a:spcPts val="0"/>
              </a:spcAft>
            </a:pPr>
            <a:r>
              <a:rPr lang="zh-CN" altLang="en-US" sz="1300" dirty="0">
                <a:solidFill>
                  <a:srgbClr val="1F2937"/>
                </a:solidFill>
                <a:latin typeface="Times New Roman"/>
                <a:ea typeface="微软雅黑"/>
              </a:rPr>
              <a:t>16 个价电子按能量从低到高填充</a:t>
            </a:r>
            <a:endParaRPr sz="1300">
              <a:latin typeface="Times New Roman"/>
              <a:ea typeface="微软雅黑"/>
            </a:endParaRPr>
          </a:p>
        </p:txBody>
      </p:sp>
      <p:sp>
        <p:nvSpPr>
          <p:cNvPr id="399" name="文本"/>
          <p:cNvSpPr txBox="1"/>
          <p:nvPr/>
        </p:nvSpPr>
        <p:spPr>
          <a:xfrm>
            <a:off x="-284262" y="4909661"/>
            <a:ext cx="4837547" cy="345090"/>
          </a:xfrm>
          <a:prstGeom prst="rect">
            <a:avLst/>
          </a:prstGeom>
          <a:noFill/>
          <a:ln>
            <a:noFill/>
          </a:ln>
        </p:spPr>
        <p:txBody>
          <a:bodyPr wrap="none" lIns="0" tIns="0" rIns="0" bIns="0" anchor="ctr"/>
          <a:lstStyle/>
          <a:p>
            <a:pPr algn="ctr">
              <a:lnSpc>
                <a:spcPct val="115000"/>
              </a:lnSpc>
              <a:spcAft>
                <a:spcPts val="0"/>
              </a:spcAft>
            </a:pPr>
            <a:r>
              <a:rPr lang="zh-CN" altLang="en-US" sz="1300" b="1" dirty="0">
                <a:solidFill>
                  <a:srgbClr val="B03A36"/>
                </a:solidFill>
                <a:latin typeface="Times New Roman"/>
                <a:ea typeface="微软雅黑"/>
              </a:rPr>
              <a:t>轨道能量差是多少？经典方法无法回答</a:t>
            </a:r>
            <a:endParaRPr>
              <a:latin typeface="Times New Roman"/>
              <a:ea typeface="微软雅黑"/>
            </a:endParaRPr>
          </a:p>
        </p:txBody>
      </p:sp>
      <p:sp>
        <p:nvSpPr>
          <p:cNvPr id="400" name="形状"/>
          <p:cNvSpPr/>
          <p:nvPr/>
        </p:nvSpPr>
        <p:spPr>
          <a:xfrm>
            <a:off x="9943141" y="4655030"/>
            <a:ext cx="656640" cy="39492"/>
          </a:xfrm>
          <a:prstGeom prst="rect">
            <a:avLst/>
          </a:prstGeom>
          <a:solidFill>
            <a:srgbClr val="0E3F8C"/>
          </a:solidFill>
          <a:ln>
            <a:noFill/>
          </a:ln>
        </p:spPr>
        <p:txBody>
          <a:bodyPr/>
          <a:lstStyle/>
          <a:p>
            <a:endParaRPr lang="zh-CN" sz="1300">
              <a:latin typeface="Times New Roman"/>
              <a:ea typeface="微软雅黑"/>
            </a:endParaRPr>
          </a:p>
        </p:txBody>
      </p:sp>
      <p:sp>
        <p:nvSpPr>
          <p:cNvPr id="401" name="多边形"/>
          <p:cNvSpPr/>
          <p:nvPr/>
        </p:nvSpPr>
        <p:spPr>
          <a:xfrm>
            <a:off x="10152773" y="4591843"/>
            <a:ext cx="89632" cy="165867"/>
          </a:xfrm>
          <a:custGeom>
            <a:avLst/>
            <a:gdLst/>
            <a:ahLst/>
            <a:cxnLst/>
            <a:rect l="0" t="0" r="0" b="0"/>
            <a:pathLst>
              <a:path w="89632" h="165867">
                <a:moveTo>
                  <a:pt x="44816" y="0"/>
                </a:moveTo>
                <a:lnTo>
                  <a:pt x="0" y="69664"/>
                </a:lnTo>
                <a:lnTo>
                  <a:pt x="25856" y="69664"/>
                </a:lnTo>
                <a:lnTo>
                  <a:pt x="25856" y="165867"/>
                </a:lnTo>
                <a:lnTo>
                  <a:pt x="63776" y="165867"/>
                </a:lnTo>
                <a:lnTo>
                  <a:pt x="63776" y="69664"/>
                </a:lnTo>
                <a:lnTo>
                  <a:pt x="89632" y="69664"/>
                </a:lnTo>
                <a:close/>
              </a:path>
            </a:pathLst>
          </a:custGeom>
          <a:solidFill>
            <a:srgbClr val="B03A36"/>
          </a:solidFill>
          <a:ln>
            <a:noFill/>
          </a:ln>
        </p:spPr>
        <p:txBody>
          <a:bodyPr/>
          <a:lstStyle/>
          <a:p>
            <a:endParaRPr lang="zh-CN" sz="1300">
              <a:latin typeface="Times New Roman"/>
              <a:ea typeface="微软雅黑"/>
            </a:endParaRPr>
          </a:p>
        </p:txBody>
      </p:sp>
      <p:sp>
        <p:nvSpPr>
          <p:cNvPr id="402" name="多边形"/>
          <p:cNvSpPr/>
          <p:nvPr/>
        </p:nvSpPr>
        <p:spPr>
          <a:xfrm>
            <a:off x="10300517" y="4591843"/>
            <a:ext cx="89632" cy="165867"/>
          </a:xfrm>
          <a:custGeom>
            <a:avLst/>
            <a:gdLst/>
            <a:ahLst/>
            <a:cxnLst/>
            <a:rect l="0" t="0" r="0" b="0"/>
            <a:pathLst>
              <a:path w="89632" h="165867">
                <a:moveTo>
                  <a:pt x="44816" y="165867"/>
                </a:moveTo>
                <a:lnTo>
                  <a:pt x="0" y="96203"/>
                </a:lnTo>
                <a:lnTo>
                  <a:pt x="25856" y="96203"/>
                </a:lnTo>
                <a:lnTo>
                  <a:pt x="25856" y="0"/>
                </a:lnTo>
                <a:lnTo>
                  <a:pt x="63776" y="0"/>
                </a:lnTo>
                <a:lnTo>
                  <a:pt x="63776" y="96203"/>
                </a:lnTo>
                <a:lnTo>
                  <a:pt x="89632" y="96203"/>
                </a:lnTo>
                <a:close/>
              </a:path>
            </a:pathLst>
          </a:custGeom>
          <a:solidFill>
            <a:srgbClr val="B03A36"/>
          </a:solidFill>
          <a:ln>
            <a:noFill/>
          </a:ln>
        </p:spPr>
        <p:txBody>
          <a:bodyPr/>
          <a:lstStyle/>
          <a:p>
            <a:endParaRPr lang="zh-CN" sz="1300">
              <a:latin typeface="Times New Roman"/>
              <a:ea typeface="微软雅黑"/>
            </a:endParaRPr>
          </a:p>
        </p:txBody>
      </p:sp>
      <p:sp>
        <p:nvSpPr>
          <p:cNvPr id="403" name="形状"/>
          <p:cNvSpPr/>
          <p:nvPr/>
        </p:nvSpPr>
        <p:spPr>
          <a:xfrm>
            <a:off x="9943141" y="4547086"/>
            <a:ext cx="656640" cy="39492"/>
          </a:xfrm>
          <a:prstGeom prst="rect">
            <a:avLst/>
          </a:prstGeom>
          <a:solidFill>
            <a:srgbClr val="0E3F8C"/>
          </a:solidFill>
          <a:ln>
            <a:noFill/>
          </a:ln>
        </p:spPr>
        <p:txBody>
          <a:bodyPr/>
          <a:lstStyle/>
          <a:p>
            <a:endParaRPr lang="zh-CN" sz="1300">
              <a:latin typeface="Times New Roman"/>
              <a:ea typeface="微软雅黑"/>
            </a:endParaRPr>
          </a:p>
        </p:txBody>
      </p:sp>
      <p:sp>
        <p:nvSpPr>
          <p:cNvPr id="404" name="多边形"/>
          <p:cNvSpPr/>
          <p:nvPr/>
        </p:nvSpPr>
        <p:spPr>
          <a:xfrm>
            <a:off x="10152773" y="4483898"/>
            <a:ext cx="89632" cy="165867"/>
          </a:xfrm>
          <a:custGeom>
            <a:avLst/>
            <a:gdLst/>
            <a:ahLst/>
            <a:cxnLst/>
            <a:rect l="0" t="0" r="0" b="0"/>
            <a:pathLst>
              <a:path w="89632" h="165867">
                <a:moveTo>
                  <a:pt x="44816" y="0"/>
                </a:moveTo>
                <a:lnTo>
                  <a:pt x="0" y="69664"/>
                </a:lnTo>
                <a:lnTo>
                  <a:pt x="25856" y="69664"/>
                </a:lnTo>
                <a:lnTo>
                  <a:pt x="25856" y="165867"/>
                </a:lnTo>
                <a:lnTo>
                  <a:pt x="63776" y="165867"/>
                </a:lnTo>
                <a:lnTo>
                  <a:pt x="63776" y="69664"/>
                </a:lnTo>
                <a:lnTo>
                  <a:pt x="89632" y="69664"/>
                </a:lnTo>
                <a:close/>
              </a:path>
            </a:pathLst>
          </a:custGeom>
          <a:solidFill>
            <a:srgbClr val="B03A36"/>
          </a:solidFill>
          <a:ln>
            <a:noFill/>
          </a:ln>
        </p:spPr>
        <p:txBody>
          <a:bodyPr/>
          <a:lstStyle/>
          <a:p>
            <a:endParaRPr lang="zh-CN" sz="1300">
              <a:latin typeface="Times New Roman"/>
              <a:ea typeface="微软雅黑"/>
            </a:endParaRPr>
          </a:p>
        </p:txBody>
      </p:sp>
      <p:sp>
        <p:nvSpPr>
          <p:cNvPr id="405" name="多边形"/>
          <p:cNvSpPr/>
          <p:nvPr/>
        </p:nvSpPr>
        <p:spPr>
          <a:xfrm>
            <a:off x="10300517" y="4483898"/>
            <a:ext cx="89632" cy="165867"/>
          </a:xfrm>
          <a:custGeom>
            <a:avLst/>
            <a:gdLst/>
            <a:ahLst/>
            <a:cxnLst/>
            <a:rect l="0" t="0" r="0" b="0"/>
            <a:pathLst>
              <a:path w="89632" h="165867">
                <a:moveTo>
                  <a:pt x="44816" y="165867"/>
                </a:moveTo>
                <a:lnTo>
                  <a:pt x="0" y="96203"/>
                </a:lnTo>
                <a:lnTo>
                  <a:pt x="25856" y="96203"/>
                </a:lnTo>
                <a:lnTo>
                  <a:pt x="25856" y="0"/>
                </a:lnTo>
                <a:lnTo>
                  <a:pt x="63776" y="0"/>
                </a:lnTo>
                <a:lnTo>
                  <a:pt x="63776" y="96203"/>
                </a:lnTo>
                <a:lnTo>
                  <a:pt x="89632" y="96203"/>
                </a:lnTo>
                <a:close/>
              </a:path>
            </a:pathLst>
          </a:custGeom>
          <a:solidFill>
            <a:srgbClr val="B03A36"/>
          </a:solidFill>
          <a:ln>
            <a:noFill/>
          </a:ln>
        </p:spPr>
        <p:txBody>
          <a:bodyPr/>
          <a:lstStyle/>
          <a:p>
            <a:endParaRPr lang="zh-CN" sz="1300">
              <a:latin typeface="Times New Roman"/>
              <a:ea typeface="微软雅黑"/>
            </a:endParaRPr>
          </a:p>
        </p:txBody>
      </p:sp>
      <p:sp>
        <p:nvSpPr>
          <p:cNvPr id="406" name="形状"/>
          <p:cNvSpPr/>
          <p:nvPr/>
        </p:nvSpPr>
        <p:spPr>
          <a:xfrm>
            <a:off x="9943141" y="3026334"/>
            <a:ext cx="656640" cy="39492"/>
          </a:xfrm>
          <a:prstGeom prst="rect">
            <a:avLst/>
          </a:prstGeom>
          <a:solidFill>
            <a:srgbClr val="0E3F8C"/>
          </a:solidFill>
          <a:ln>
            <a:noFill/>
          </a:ln>
        </p:spPr>
        <p:txBody>
          <a:bodyPr/>
          <a:lstStyle/>
          <a:p>
            <a:endParaRPr lang="zh-CN" sz="1300">
              <a:latin typeface="Times New Roman"/>
              <a:ea typeface="微软雅黑"/>
            </a:endParaRPr>
          </a:p>
        </p:txBody>
      </p:sp>
      <p:sp>
        <p:nvSpPr>
          <p:cNvPr id="407" name="多边形"/>
          <p:cNvSpPr/>
          <p:nvPr/>
        </p:nvSpPr>
        <p:spPr>
          <a:xfrm>
            <a:off x="10152773" y="2963147"/>
            <a:ext cx="89632" cy="165866"/>
          </a:xfrm>
          <a:custGeom>
            <a:avLst/>
            <a:gdLst/>
            <a:ahLst/>
            <a:cxnLst/>
            <a:rect l="0" t="0" r="0" b="0"/>
            <a:pathLst>
              <a:path w="89632" h="165866">
                <a:moveTo>
                  <a:pt x="44816" y="0"/>
                </a:moveTo>
                <a:lnTo>
                  <a:pt x="0" y="69663"/>
                </a:lnTo>
                <a:lnTo>
                  <a:pt x="25856" y="69663"/>
                </a:lnTo>
                <a:lnTo>
                  <a:pt x="25856" y="165866"/>
                </a:lnTo>
                <a:lnTo>
                  <a:pt x="63776" y="165866"/>
                </a:lnTo>
                <a:lnTo>
                  <a:pt x="63776" y="69663"/>
                </a:lnTo>
                <a:lnTo>
                  <a:pt x="89632" y="69663"/>
                </a:lnTo>
                <a:close/>
              </a:path>
            </a:pathLst>
          </a:custGeom>
          <a:solidFill>
            <a:srgbClr val="B03A36"/>
          </a:solidFill>
          <a:ln>
            <a:noFill/>
          </a:ln>
        </p:spPr>
        <p:txBody>
          <a:bodyPr/>
          <a:lstStyle/>
          <a:p>
            <a:endParaRPr lang="zh-CN" sz="1300">
              <a:latin typeface="Times New Roman"/>
              <a:ea typeface="微软雅黑"/>
            </a:endParaRPr>
          </a:p>
        </p:txBody>
      </p:sp>
      <p:sp>
        <p:nvSpPr>
          <p:cNvPr id="408" name="多边形"/>
          <p:cNvSpPr/>
          <p:nvPr/>
        </p:nvSpPr>
        <p:spPr>
          <a:xfrm>
            <a:off x="10300517" y="2963147"/>
            <a:ext cx="89632" cy="165866"/>
          </a:xfrm>
          <a:custGeom>
            <a:avLst/>
            <a:gdLst/>
            <a:ahLst/>
            <a:cxnLst/>
            <a:rect l="0" t="0" r="0" b="0"/>
            <a:pathLst>
              <a:path w="89632" h="165866">
                <a:moveTo>
                  <a:pt x="44816" y="165866"/>
                </a:moveTo>
                <a:lnTo>
                  <a:pt x="0" y="96202"/>
                </a:lnTo>
                <a:lnTo>
                  <a:pt x="25856" y="96202"/>
                </a:lnTo>
                <a:lnTo>
                  <a:pt x="25856" y="0"/>
                </a:lnTo>
                <a:lnTo>
                  <a:pt x="63776" y="0"/>
                </a:lnTo>
                <a:lnTo>
                  <a:pt x="63776" y="96202"/>
                </a:lnTo>
                <a:lnTo>
                  <a:pt x="89632" y="96202"/>
                </a:lnTo>
                <a:close/>
              </a:path>
            </a:pathLst>
          </a:custGeom>
          <a:solidFill>
            <a:srgbClr val="B03A36"/>
          </a:solidFill>
          <a:ln>
            <a:noFill/>
          </a:ln>
        </p:spPr>
        <p:txBody>
          <a:bodyPr/>
          <a:lstStyle/>
          <a:p>
            <a:endParaRPr lang="zh-CN" sz="1300">
              <a:latin typeface="Times New Roman"/>
              <a:ea typeface="微软雅黑"/>
            </a:endParaRPr>
          </a:p>
        </p:txBody>
      </p:sp>
      <p:sp>
        <p:nvSpPr>
          <p:cNvPr id="409" name="形状"/>
          <p:cNvSpPr/>
          <p:nvPr/>
        </p:nvSpPr>
        <p:spPr>
          <a:xfrm>
            <a:off x="9922621" y="2906748"/>
            <a:ext cx="328320" cy="39492"/>
          </a:xfrm>
          <a:prstGeom prst="rect">
            <a:avLst/>
          </a:prstGeom>
          <a:solidFill>
            <a:srgbClr val="0E3F8C"/>
          </a:solidFill>
          <a:ln>
            <a:noFill/>
          </a:ln>
        </p:spPr>
        <p:txBody>
          <a:bodyPr/>
          <a:lstStyle/>
          <a:p>
            <a:endParaRPr lang="zh-CN" sz="1300">
              <a:latin typeface="Times New Roman"/>
              <a:ea typeface="微软雅黑"/>
            </a:endParaRPr>
          </a:p>
        </p:txBody>
      </p:sp>
      <p:sp>
        <p:nvSpPr>
          <p:cNvPr id="410" name="形状"/>
          <p:cNvSpPr/>
          <p:nvPr/>
        </p:nvSpPr>
        <p:spPr>
          <a:xfrm>
            <a:off x="10291981" y="2906748"/>
            <a:ext cx="328320" cy="39492"/>
          </a:xfrm>
          <a:prstGeom prst="rect">
            <a:avLst/>
          </a:prstGeom>
          <a:solidFill>
            <a:srgbClr val="0E3F8C"/>
          </a:solidFill>
          <a:ln>
            <a:noFill/>
          </a:ln>
        </p:spPr>
        <p:txBody>
          <a:bodyPr/>
          <a:lstStyle/>
          <a:p>
            <a:endParaRPr lang="zh-CN" sz="1300">
              <a:latin typeface="Times New Roman"/>
              <a:ea typeface="微软雅黑"/>
            </a:endParaRPr>
          </a:p>
        </p:txBody>
      </p:sp>
      <p:sp>
        <p:nvSpPr>
          <p:cNvPr id="411" name="多边形"/>
          <p:cNvSpPr/>
          <p:nvPr/>
        </p:nvSpPr>
        <p:spPr>
          <a:xfrm>
            <a:off x="9968093" y="2843561"/>
            <a:ext cx="89632" cy="165866"/>
          </a:xfrm>
          <a:custGeom>
            <a:avLst/>
            <a:gdLst/>
            <a:ahLst/>
            <a:cxnLst/>
            <a:rect l="0" t="0" r="0" b="0"/>
            <a:pathLst>
              <a:path w="89632" h="165866">
                <a:moveTo>
                  <a:pt x="44816" y="0"/>
                </a:moveTo>
                <a:lnTo>
                  <a:pt x="0" y="69664"/>
                </a:lnTo>
                <a:lnTo>
                  <a:pt x="25856" y="69664"/>
                </a:lnTo>
                <a:lnTo>
                  <a:pt x="25856" y="165866"/>
                </a:lnTo>
                <a:lnTo>
                  <a:pt x="63776" y="165866"/>
                </a:lnTo>
                <a:lnTo>
                  <a:pt x="63776" y="69664"/>
                </a:lnTo>
                <a:lnTo>
                  <a:pt x="89632" y="69664"/>
                </a:lnTo>
                <a:close/>
              </a:path>
            </a:pathLst>
          </a:custGeom>
          <a:solidFill>
            <a:srgbClr val="B03A36"/>
          </a:solidFill>
          <a:ln>
            <a:noFill/>
          </a:ln>
        </p:spPr>
        <p:txBody>
          <a:bodyPr/>
          <a:lstStyle/>
          <a:p>
            <a:endParaRPr lang="zh-CN" sz="1300">
              <a:latin typeface="Times New Roman"/>
              <a:ea typeface="微软雅黑"/>
            </a:endParaRPr>
          </a:p>
        </p:txBody>
      </p:sp>
      <p:sp>
        <p:nvSpPr>
          <p:cNvPr id="412" name="多边形"/>
          <p:cNvSpPr/>
          <p:nvPr/>
        </p:nvSpPr>
        <p:spPr>
          <a:xfrm>
            <a:off x="10115837" y="2843561"/>
            <a:ext cx="89632" cy="165866"/>
          </a:xfrm>
          <a:custGeom>
            <a:avLst/>
            <a:gdLst/>
            <a:ahLst/>
            <a:cxnLst/>
            <a:rect l="0" t="0" r="0" b="0"/>
            <a:pathLst>
              <a:path w="89632" h="165866">
                <a:moveTo>
                  <a:pt x="44816" y="165866"/>
                </a:moveTo>
                <a:lnTo>
                  <a:pt x="0" y="96202"/>
                </a:lnTo>
                <a:lnTo>
                  <a:pt x="25856" y="96202"/>
                </a:lnTo>
                <a:lnTo>
                  <a:pt x="25856" y="0"/>
                </a:lnTo>
                <a:lnTo>
                  <a:pt x="63776" y="0"/>
                </a:lnTo>
                <a:lnTo>
                  <a:pt x="63776" y="96202"/>
                </a:lnTo>
                <a:lnTo>
                  <a:pt x="89632" y="96202"/>
                </a:lnTo>
                <a:close/>
              </a:path>
            </a:pathLst>
          </a:custGeom>
          <a:solidFill>
            <a:srgbClr val="B03A36"/>
          </a:solidFill>
          <a:ln>
            <a:noFill/>
          </a:ln>
        </p:spPr>
        <p:txBody>
          <a:bodyPr/>
          <a:lstStyle/>
          <a:p>
            <a:endParaRPr lang="zh-CN" sz="1300">
              <a:latin typeface="Times New Roman"/>
              <a:ea typeface="微软雅黑"/>
            </a:endParaRPr>
          </a:p>
        </p:txBody>
      </p:sp>
      <p:sp>
        <p:nvSpPr>
          <p:cNvPr id="413" name="多边形"/>
          <p:cNvSpPr/>
          <p:nvPr/>
        </p:nvSpPr>
        <p:spPr>
          <a:xfrm>
            <a:off x="10337453" y="2843561"/>
            <a:ext cx="89632" cy="165866"/>
          </a:xfrm>
          <a:custGeom>
            <a:avLst/>
            <a:gdLst/>
            <a:ahLst/>
            <a:cxnLst/>
            <a:rect l="0" t="0" r="0" b="0"/>
            <a:pathLst>
              <a:path w="89632" h="165866">
                <a:moveTo>
                  <a:pt x="44816" y="0"/>
                </a:moveTo>
                <a:lnTo>
                  <a:pt x="0" y="69664"/>
                </a:lnTo>
                <a:lnTo>
                  <a:pt x="25856" y="69664"/>
                </a:lnTo>
                <a:lnTo>
                  <a:pt x="25856" y="165866"/>
                </a:lnTo>
                <a:lnTo>
                  <a:pt x="63776" y="165866"/>
                </a:lnTo>
                <a:lnTo>
                  <a:pt x="63776" y="69664"/>
                </a:lnTo>
                <a:lnTo>
                  <a:pt x="89632" y="69664"/>
                </a:lnTo>
                <a:close/>
              </a:path>
            </a:pathLst>
          </a:custGeom>
          <a:solidFill>
            <a:srgbClr val="B03A36"/>
          </a:solidFill>
          <a:ln>
            <a:noFill/>
          </a:ln>
        </p:spPr>
        <p:txBody>
          <a:bodyPr/>
          <a:lstStyle/>
          <a:p>
            <a:endParaRPr lang="zh-CN" sz="1300">
              <a:latin typeface="Times New Roman"/>
              <a:ea typeface="微软雅黑"/>
            </a:endParaRPr>
          </a:p>
        </p:txBody>
      </p:sp>
      <p:sp>
        <p:nvSpPr>
          <p:cNvPr id="414" name="多边形"/>
          <p:cNvSpPr/>
          <p:nvPr/>
        </p:nvSpPr>
        <p:spPr>
          <a:xfrm>
            <a:off x="10485197" y="2843561"/>
            <a:ext cx="89632" cy="165866"/>
          </a:xfrm>
          <a:custGeom>
            <a:avLst/>
            <a:gdLst/>
            <a:ahLst/>
            <a:cxnLst/>
            <a:rect l="0" t="0" r="0" b="0"/>
            <a:pathLst>
              <a:path w="89632" h="165866">
                <a:moveTo>
                  <a:pt x="44816" y="165866"/>
                </a:moveTo>
                <a:lnTo>
                  <a:pt x="0" y="96202"/>
                </a:lnTo>
                <a:lnTo>
                  <a:pt x="25856" y="96202"/>
                </a:lnTo>
                <a:lnTo>
                  <a:pt x="25856" y="0"/>
                </a:lnTo>
                <a:lnTo>
                  <a:pt x="63776" y="0"/>
                </a:lnTo>
                <a:lnTo>
                  <a:pt x="63776" y="96202"/>
                </a:lnTo>
                <a:lnTo>
                  <a:pt x="89632" y="96202"/>
                </a:lnTo>
                <a:close/>
              </a:path>
            </a:pathLst>
          </a:custGeom>
          <a:solidFill>
            <a:srgbClr val="B03A36"/>
          </a:solidFill>
          <a:ln>
            <a:noFill/>
          </a:ln>
        </p:spPr>
        <p:txBody>
          <a:bodyPr/>
          <a:lstStyle/>
          <a:p>
            <a:endParaRPr lang="zh-CN" sz="1300">
              <a:latin typeface="Times New Roman"/>
              <a:ea typeface="微软雅黑"/>
            </a:endParaRPr>
          </a:p>
        </p:txBody>
      </p:sp>
      <p:sp>
        <p:nvSpPr>
          <p:cNvPr id="415" name="形状"/>
          <p:cNvSpPr/>
          <p:nvPr/>
        </p:nvSpPr>
        <p:spPr>
          <a:xfrm>
            <a:off x="9943141" y="2774024"/>
            <a:ext cx="656640" cy="39492"/>
          </a:xfrm>
          <a:prstGeom prst="rect">
            <a:avLst/>
          </a:prstGeom>
          <a:solidFill>
            <a:srgbClr val="0E3F8C"/>
          </a:solidFill>
          <a:ln>
            <a:noFill/>
          </a:ln>
        </p:spPr>
        <p:txBody>
          <a:bodyPr/>
          <a:lstStyle/>
          <a:p>
            <a:endParaRPr lang="zh-CN" sz="1300">
              <a:latin typeface="Times New Roman"/>
              <a:ea typeface="微软雅黑"/>
            </a:endParaRPr>
          </a:p>
        </p:txBody>
      </p:sp>
      <p:sp>
        <p:nvSpPr>
          <p:cNvPr id="416" name="多边形"/>
          <p:cNvSpPr/>
          <p:nvPr/>
        </p:nvSpPr>
        <p:spPr>
          <a:xfrm>
            <a:off x="10152773" y="2710837"/>
            <a:ext cx="89632" cy="165866"/>
          </a:xfrm>
          <a:custGeom>
            <a:avLst/>
            <a:gdLst/>
            <a:ahLst/>
            <a:cxnLst/>
            <a:rect l="0" t="0" r="0" b="0"/>
            <a:pathLst>
              <a:path w="89632" h="165866">
                <a:moveTo>
                  <a:pt x="44816" y="0"/>
                </a:moveTo>
                <a:lnTo>
                  <a:pt x="0" y="69663"/>
                </a:lnTo>
                <a:lnTo>
                  <a:pt x="25856" y="69663"/>
                </a:lnTo>
                <a:lnTo>
                  <a:pt x="25856" y="165866"/>
                </a:lnTo>
                <a:lnTo>
                  <a:pt x="63776" y="165866"/>
                </a:lnTo>
                <a:lnTo>
                  <a:pt x="63776" y="69663"/>
                </a:lnTo>
                <a:lnTo>
                  <a:pt x="89632" y="69663"/>
                </a:lnTo>
                <a:close/>
              </a:path>
            </a:pathLst>
          </a:custGeom>
          <a:solidFill>
            <a:srgbClr val="B03A36"/>
          </a:solidFill>
          <a:ln>
            <a:noFill/>
          </a:ln>
        </p:spPr>
        <p:txBody>
          <a:bodyPr/>
          <a:lstStyle/>
          <a:p>
            <a:endParaRPr lang="zh-CN" sz="1300">
              <a:latin typeface="Times New Roman"/>
              <a:ea typeface="微软雅黑"/>
            </a:endParaRPr>
          </a:p>
        </p:txBody>
      </p:sp>
      <p:sp>
        <p:nvSpPr>
          <p:cNvPr id="417" name="多边形"/>
          <p:cNvSpPr/>
          <p:nvPr/>
        </p:nvSpPr>
        <p:spPr>
          <a:xfrm>
            <a:off x="10300517" y="2710837"/>
            <a:ext cx="89632" cy="165866"/>
          </a:xfrm>
          <a:custGeom>
            <a:avLst/>
            <a:gdLst/>
            <a:ahLst/>
            <a:cxnLst/>
            <a:rect l="0" t="0" r="0" b="0"/>
            <a:pathLst>
              <a:path w="89632" h="165866">
                <a:moveTo>
                  <a:pt x="44816" y="165866"/>
                </a:moveTo>
                <a:lnTo>
                  <a:pt x="0" y="96202"/>
                </a:lnTo>
                <a:lnTo>
                  <a:pt x="25856" y="96202"/>
                </a:lnTo>
                <a:lnTo>
                  <a:pt x="25856" y="0"/>
                </a:lnTo>
                <a:lnTo>
                  <a:pt x="63776" y="0"/>
                </a:lnTo>
                <a:lnTo>
                  <a:pt x="63776" y="96202"/>
                </a:lnTo>
                <a:lnTo>
                  <a:pt x="89632" y="96202"/>
                </a:lnTo>
                <a:close/>
              </a:path>
            </a:pathLst>
          </a:custGeom>
          <a:solidFill>
            <a:srgbClr val="B03A36"/>
          </a:solidFill>
          <a:ln>
            <a:noFill/>
          </a:ln>
        </p:spPr>
        <p:txBody>
          <a:bodyPr/>
          <a:lstStyle/>
          <a:p>
            <a:endParaRPr lang="zh-CN" sz="1300">
              <a:latin typeface="Times New Roman"/>
              <a:ea typeface="微软雅黑"/>
            </a:endParaRPr>
          </a:p>
        </p:txBody>
      </p:sp>
      <p:sp>
        <p:nvSpPr>
          <p:cNvPr id="418" name="形状"/>
          <p:cNvSpPr/>
          <p:nvPr/>
        </p:nvSpPr>
        <p:spPr>
          <a:xfrm>
            <a:off x="9922621" y="2527883"/>
            <a:ext cx="328320" cy="39492"/>
          </a:xfrm>
          <a:prstGeom prst="rect">
            <a:avLst/>
          </a:prstGeom>
          <a:solidFill>
            <a:srgbClr val="B03A36"/>
          </a:solidFill>
          <a:ln>
            <a:noFill/>
          </a:ln>
        </p:spPr>
        <p:txBody>
          <a:bodyPr/>
          <a:lstStyle/>
          <a:p>
            <a:endParaRPr lang="zh-CN" sz="1300">
              <a:latin typeface="Times New Roman"/>
              <a:ea typeface="微软雅黑"/>
            </a:endParaRPr>
          </a:p>
        </p:txBody>
      </p:sp>
      <p:sp>
        <p:nvSpPr>
          <p:cNvPr id="419" name="形状"/>
          <p:cNvSpPr/>
          <p:nvPr/>
        </p:nvSpPr>
        <p:spPr>
          <a:xfrm>
            <a:off x="10291981" y="2527883"/>
            <a:ext cx="328320" cy="39492"/>
          </a:xfrm>
          <a:prstGeom prst="rect">
            <a:avLst/>
          </a:prstGeom>
          <a:solidFill>
            <a:srgbClr val="B03A36"/>
          </a:solidFill>
          <a:ln>
            <a:noFill/>
          </a:ln>
        </p:spPr>
        <p:txBody>
          <a:bodyPr/>
          <a:lstStyle/>
          <a:p>
            <a:endParaRPr lang="zh-CN" sz="1300">
              <a:latin typeface="Times New Roman"/>
              <a:ea typeface="微软雅黑"/>
            </a:endParaRPr>
          </a:p>
        </p:txBody>
      </p:sp>
      <p:sp>
        <p:nvSpPr>
          <p:cNvPr id="420" name="多边形"/>
          <p:cNvSpPr/>
          <p:nvPr/>
        </p:nvSpPr>
        <p:spPr>
          <a:xfrm>
            <a:off x="9968093" y="2464696"/>
            <a:ext cx="89632" cy="165866"/>
          </a:xfrm>
          <a:custGeom>
            <a:avLst/>
            <a:gdLst/>
            <a:ahLst/>
            <a:cxnLst/>
            <a:rect l="0" t="0" r="0" b="0"/>
            <a:pathLst>
              <a:path w="89632" h="165866">
                <a:moveTo>
                  <a:pt x="44816" y="0"/>
                </a:moveTo>
                <a:lnTo>
                  <a:pt x="0" y="69663"/>
                </a:lnTo>
                <a:lnTo>
                  <a:pt x="25856" y="69663"/>
                </a:lnTo>
                <a:lnTo>
                  <a:pt x="25856" y="165866"/>
                </a:lnTo>
                <a:lnTo>
                  <a:pt x="63776" y="165866"/>
                </a:lnTo>
                <a:lnTo>
                  <a:pt x="63776" y="69663"/>
                </a:lnTo>
                <a:lnTo>
                  <a:pt x="89632" y="69663"/>
                </a:lnTo>
                <a:close/>
              </a:path>
            </a:pathLst>
          </a:custGeom>
          <a:solidFill>
            <a:srgbClr val="B03A36"/>
          </a:solidFill>
          <a:ln>
            <a:noFill/>
          </a:ln>
        </p:spPr>
        <p:txBody>
          <a:bodyPr/>
          <a:lstStyle/>
          <a:p>
            <a:endParaRPr lang="zh-CN" sz="1300">
              <a:latin typeface="Times New Roman"/>
              <a:ea typeface="微软雅黑"/>
            </a:endParaRPr>
          </a:p>
        </p:txBody>
      </p:sp>
      <p:sp>
        <p:nvSpPr>
          <p:cNvPr id="421" name="多边形"/>
          <p:cNvSpPr/>
          <p:nvPr/>
        </p:nvSpPr>
        <p:spPr>
          <a:xfrm>
            <a:off x="10115837" y="2464696"/>
            <a:ext cx="89632" cy="165866"/>
          </a:xfrm>
          <a:custGeom>
            <a:avLst/>
            <a:gdLst/>
            <a:ahLst/>
            <a:cxnLst/>
            <a:rect l="0" t="0" r="0" b="0"/>
            <a:pathLst>
              <a:path w="89632" h="165866">
                <a:moveTo>
                  <a:pt x="44816" y="165866"/>
                </a:moveTo>
                <a:lnTo>
                  <a:pt x="0" y="96202"/>
                </a:lnTo>
                <a:lnTo>
                  <a:pt x="25856" y="96202"/>
                </a:lnTo>
                <a:lnTo>
                  <a:pt x="25856" y="0"/>
                </a:lnTo>
                <a:lnTo>
                  <a:pt x="63776" y="0"/>
                </a:lnTo>
                <a:lnTo>
                  <a:pt x="63776" y="96202"/>
                </a:lnTo>
                <a:lnTo>
                  <a:pt x="89632" y="96202"/>
                </a:lnTo>
                <a:close/>
              </a:path>
            </a:pathLst>
          </a:custGeom>
          <a:solidFill>
            <a:srgbClr val="B03A36"/>
          </a:solidFill>
          <a:ln>
            <a:noFill/>
          </a:ln>
        </p:spPr>
        <p:txBody>
          <a:bodyPr/>
          <a:lstStyle/>
          <a:p>
            <a:endParaRPr lang="zh-CN" sz="1300">
              <a:latin typeface="Times New Roman"/>
              <a:ea typeface="微软雅黑"/>
            </a:endParaRPr>
          </a:p>
        </p:txBody>
      </p:sp>
      <p:sp>
        <p:nvSpPr>
          <p:cNvPr id="422" name="多边形"/>
          <p:cNvSpPr/>
          <p:nvPr/>
        </p:nvSpPr>
        <p:spPr>
          <a:xfrm>
            <a:off x="10337453" y="2464696"/>
            <a:ext cx="89632" cy="165866"/>
          </a:xfrm>
          <a:custGeom>
            <a:avLst/>
            <a:gdLst/>
            <a:ahLst/>
            <a:cxnLst/>
            <a:rect l="0" t="0" r="0" b="0"/>
            <a:pathLst>
              <a:path w="89632" h="165866">
                <a:moveTo>
                  <a:pt x="44816" y="0"/>
                </a:moveTo>
                <a:lnTo>
                  <a:pt x="0" y="69663"/>
                </a:lnTo>
                <a:lnTo>
                  <a:pt x="25856" y="69663"/>
                </a:lnTo>
                <a:lnTo>
                  <a:pt x="25856" y="165866"/>
                </a:lnTo>
                <a:lnTo>
                  <a:pt x="63776" y="165866"/>
                </a:lnTo>
                <a:lnTo>
                  <a:pt x="63776" y="69663"/>
                </a:lnTo>
                <a:lnTo>
                  <a:pt x="89632" y="69663"/>
                </a:lnTo>
                <a:close/>
              </a:path>
            </a:pathLst>
          </a:custGeom>
          <a:solidFill>
            <a:srgbClr val="B03A36"/>
          </a:solidFill>
          <a:ln>
            <a:noFill/>
          </a:ln>
        </p:spPr>
        <p:txBody>
          <a:bodyPr/>
          <a:lstStyle/>
          <a:p>
            <a:endParaRPr lang="zh-CN" sz="1300">
              <a:latin typeface="Times New Roman"/>
              <a:ea typeface="微软雅黑"/>
            </a:endParaRPr>
          </a:p>
        </p:txBody>
      </p:sp>
      <p:sp>
        <p:nvSpPr>
          <p:cNvPr id="423" name="多边形"/>
          <p:cNvSpPr/>
          <p:nvPr/>
        </p:nvSpPr>
        <p:spPr>
          <a:xfrm>
            <a:off x="10485197" y="2464696"/>
            <a:ext cx="89632" cy="165866"/>
          </a:xfrm>
          <a:custGeom>
            <a:avLst/>
            <a:gdLst/>
            <a:ahLst/>
            <a:cxnLst/>
            <a:rect l="0" t="0" r="0" b="0"/>
            <a:pathLst>
              <a:path w="89632" h="165866">
                <a:moveTo>
                  <a:pt x="44816" y="165866"/>
                </a:moveTo>
                <a:lnTo>
                  <a:pt x="0" y="96202"/>
                </a:lnTo>
                <a:lnTo>
                  <a:pt x="25856" y="96202"/>
                </a:lnTo>
                <a:lnTo>
                  <a:pt x="25856" y="0"/>
                </a:lnTo>
                <a:lnTo>
                  <a:pt x="63776" y="0"/>
                </a:lnTo>
                <a:lnTo>
                  <a:pt x="63776" y="96202"/>
                </a:lnTo>
                <a:lnTo>
                  <a:pt x="89632" y="96202"/>
                </a:lnTo>
                <a:close/>
              </a:path>
            </a:pathLst>
          </a:custGeom>
          <a:solidFill>
            <a:srgbClr val="B03A36"/>
          </a:solidFill>
          <a:ln>
            <a:noFill/>
          </a:ln>
        </p:spPr>
        <p:txBody>
          <a:bodyPr/>
          <a:lstStyle/>
          <a:p>
            <a:endParaRPr lang="zh-CN" sz="1300">
              <a:latin typeface="Times New Roman"/>
              <a:ea typeface="微软雅黑"/>
            </a:endParaRPr>
          </a:p>
        </p:txBody>
      </p:sp>
      <p:sp>
        <p:nvSpPr>
          <p:cNvPr id="424" name="形状"/>
          <p:cNvSpPr/>
          <p:nvPr/>
        </p:nvSpPr>
        <p:spPr>
          <a:xfrm>
            <a:off x="9922621" y="1632576"/>
            <a:ext cx="328320" cy="39492"/>
          </a:xfrm>
          <a:prstGeom prst="rect">
            <a:avLst/>
          </a:prstGeom>
          <a:solidFill>
            <a:srgbClr val="B03A36"/>
          </a:solidFill>
          <a:ln>
            <a:noFill/>
          </a:ln>
        </p:spPr>
        <p:txBody>
          <a:bodyPr/>
          <a:lstStyle/>
          <a:p>
            <a:endParaRPr lang="zh-CN" sz="1300">
              <a:latin typeface="Times New Roman"/>
              <a:ea typeface="微软雅黑"/>
            </a:endParaRPr>
          </a:p>
        </p:txBody>
      </p:sp>
      <p:sp>
        <p:nvSpPr>
          <p:cNvPr id="425" name="形状"/>
          <p:cNvSpPr/>
          <p:nvPr/>
        </p:nvSpPr>
        <p:spPr>
          <a:xfrm>
            <a:off x="10291981" y="1632576"/>
            <a:ext cx="328320" cy="39492"/>
          </a:xfrm>
          <a:prstGeom prst="rect">
            <a:avLst/>
          </a:prstGeom>
          <a:solidFill>
            <a:srgbClr val="B03A36"/>
          </a:solidFill>
          <a:ln>
            <a:noFill/>
          </a:ln>
        </p:spPr>
        <p:txBody>
          <a:bodyPr/>
          <a:lstStyle/>
          <a:p>
            <a:endParaRPr lang="zh-CN" sz="1300">
              <a:latin typeface="Times New Roman"/>
              <a:ea typeface="微软雅黑"/>
            </a:endParaRPr>
          </a:p>
        </p:txBody>
      </p:sp>
      <p:sp>
        <p:nvSpPr>
          <p:cNvPr id="426" name="文本"/>
          <p:cNvSpPr txBox="1"/>
          <p:nvPr/>
        </p:nvSpPr>
        <p:spPr>
          <a:xfrm>
            <a:off x="8694405" y="4669957"/>
            <a:ext cx="1887840" cy="166698"/>
          </a:xfrm>
          <a:prstGeom prst="rect">
            <a:avLst/>
          </a:prstGeom>
          <a:noFill/>
          <a:ln>
            <a:noFill/>
          </a:ln>
        </p:spPr>
        <p:txBody>
          <a:bodyPr wrap="none" lIns="0" tIns="0" rIns="0" bIns="0" anchor="ctr"/>
          <a:lstStyle/>
          <a:p>
            <a:pPr algn="l">
              <a:lnSpc>
                <a:spcPct val="115000"/>
              </a:lnSpc>
              <a:spcAft>
                <a:spcPts val="0"/>
              </a:spcAft>
            </a:pPr>
            <a:r>
              <a:rPr lang="zh-CN" altLang="en-US" sz="1300" b="1">
                <a:solidFill>
                  <a:srgbClr val="0E3F8C"/>
                </a:solidFill>
                <a:latin typeface="Times New Roman"/>
                <a:ea typeface="微软雅黑"/>
              </a:rPr>
              <a:t>1σg</a:t>
            </a:r>
            <a:r>
              <a:rPr lang="zh-CN" altLang="en-US" sz="1300" b="1">
                <a:solidFill>
                  <a:srgbClr val="1F2937"/>
                </a:solidFill>
                <a:latin typeface="Times New Roman"/>
                <a:ea typeface="微软雅黑"/>
              </a:rPr>
              <a:t>  −20.34 eV</a:t>
            </a:r>
            <a:endParaRPr sz="1300">
              <a:latin typeface="Times New Roman"/>
              <a:ea typeface="微软雅黑"/>
            </a:endParaRPr>
          </a:p>
        </p:txBody>
      </p:sp>
      <p:sp>
        <p:nvSpPr>
          <p:cNvPr id="428" name="文本"/>
          <p:cNvSpPr txBox="1"/>
          <p:nvPr/>
        </p:nvSpPr>
        <p:spPr>
          <a:xfrm>
            <a:off x="8694405" y="4334275"/>
            <a:ext cx="1887840" cy="166698"/>
          </a:xfrm>
          <a:prstGeom prst="rect">
            <a:avLst/>
          </a:prstGeom>
          <a:noFill/>
          <a:ln>
            <a:noFill/>
          </a:ln>
        </p:spPr>
        <p:txBody>
          <a:bodyPr wrap="none" lIns="0" tIns="0" rIns="0" bIns="0" anchor="ctr"/>
          <a:lstStyle/>
          <a:p>
            <a:pPr algn="l">
              <a:lnSpc>
                <a:spcPct val="115000"/>
              </a:lnSpc>
              <a:spcAft>
                <a:spcPts val="0"/>
              </a:spcAft>
            </a:pPr>
            <a:r>
              <a:rPr lang="zh-CN" altLang="en-US" sz="1300" b="1" dirty="0">
                <a:solidFill>
                  <a:srgbClr val="0E3F8C"/>
                </a:solidFill>
                <a:latin typeface="Times New Roman"/>
                <a:ea typeface="微软雅黑"/>
              </a:rPr>
              <a:t>1σu</a:t>
            </a:r>
            <a:r>
              <a:rPr lang="zh-CN" altLang="en-US" sz="1300" b="1" dirty="0">
                <a:solidFill>
                  <a:srgbClr val="1F2937"/>
                </a:solidFill>
                <a:latin typeface="Times New Roman"/>
                <a:ea typeface="微软雅黑"/>
              </a:rPr>
              <a:t>  −19.32 eV</a:t>
            </a:r>
            <a:endParaRPr sz="1300" dirty="0">
              <a:latin typeface="Times New Roman"/>
              <a:ea typeface="微软雅黑"/>
            </a:endParaRPr>
          </a:p>
        </p:txBody>
      </p:sp>
      <p:sp>
        <p:nvSpPr>
          <p:cNvPr id="430" name="文本"/>
          <p:cNvSpPr txBox="1"/>
          <p:nvPr/>
        </p:nvSpPr>
        <p:spPr>
          <a:xfrm>
            <a:off x="8607125" y="3152472"/>
            <a:ext cx="1887840" cy="166698"/>
          </a:xfrm>
          <a:prstGeom prst="rect">
            <a:avLst/>
          </a:prstGeom>
          <a:noFill/>
          <a:ln>
            <a:noFill/>
          </a:ln>
        </p:spPr>
        <p:txBody>
          <a:bodyPr wrap="none" lIns="0" tIns="0" rIns="0" bIns="0" anchor="ctr"/>
          <a:lstStyle/>
          <a:p>
            <a:pPr algn="l">
              <a:lnSpc>
                <a:spcPct val="115000"/>
              </a:lnSpc>
              <a:spcAft>
                <a:spcPts val="0"/>
              </a:spcAft>
            </a:pPr>
            <a:r>
              <a:rPr lang="zh-CN" altLang="en-US" sz="1300" b="1">
                <a:solidFill>
                  <a:srgbClr val="0E3F8C"/>
                </a:solidFill>
                <a:latin typeface="Times New Roman"/>
                <a:ea typeface="微软雅黑"/>
              </a:rPr>
              <a:t>2σg</a:t>
            </a:r>
            <a:r>
              <a:rPr lang="zh-CN" altLang="en-US" sz="1300" b="1">
                <a:solidFill>
                  <a:srgbClr val="1F2937"/>
                </a:solidFill>
                <a:latin typeface="Times New Roman"/>
                <a:ea typeface="微软雅黑"/>
              </a:rPr>
              <a:t>  −4.95 eV</a:t>
            </a:r>
            <a:endParaRPr sz="1300">
              <a:latin typeface="Times New Roman"/>
              <a:ea typeface="微软雅黑"/>
            </a:endParaRPr>
          </a:p>
        </p:txBody>
      </p:sp>
      <p:sp>
        <p:nvSpPr>
          <p:cNvPr id="432" name="文本"/>
          <p:cNvSpPr txBox="1"/>
          <p:nvPr/>
        </p:nvSpPr>
        <p:spPr>
          <a:xfrm>
            <a:off x="8607125" y="2868130"/>
            <a:ext cx="1887840" cy="166698"/>
          </a:xfrm>
          <a:prstGeom prst="rect">
            <a:avLst/>
          </a:prstGeom>
          <a:noFill/>
          <a:ln>
            <a:noFill/>
          </a:ln>
        </p:spPr>
        <p:txBody>
          <a:bodyPr wrap="none" lIns="0" tIns="0" rIns="0" bIns="0" anchor="ctr"/>
          <a:lstStyle/>
          <a:p>
            <a:pPr algn="l">
              <a:lnSpc>
                <a:spcPct val="115000"/>
              </a:lnSpc>
              <a:spcAft>
                <a:spcPts val="0"/>
              </a:spcAft>
            </a:pPr>
            <a:r>
              <a:rPr lang="zh-CN" altLang="en-US" sz="1300" b="1" dirty="0">
                <a:solidFill>
                  <a:srgbClr val="0E3F8C"/>
                </a:solidFill>
                <a:latin typeface="Times New Roman"/>
                <a:ea typeface="微软雅黑"/>
              </a:rPr>
              <a:t>1πu</a:t>
            </a:r>
            <a:r>
              <a:rPr lang="zh-CN" altLang="en-US" sz="1300" b="1" dirty="0">
                <a:solidFill>
                  <a:srgbClr val="1F2937"/>
                </a:solidFill>
                <a:latin typeface="Times New Roman"/>
                <a:ea typeface="微软雅黑"/>
              </a:rPr>
              <a:t>  −3.82 eV</a:t>
            </a:r>
            <a:endParaRPr sz="1300" dirty="0">
              <a:latin typeface="Times New Roman"/>
              <a:ea typeface="微软雅黑"/>
            </a:endParaRPr>
          </a:p>
        </p:txBody>
      </p:sp>
      <p:sp>
        <p:nvSpPr>
          <p:cNvPr id="434" name="文本"/>
          <p:cNvSpPr txBox="1"/>
          <p:nvPr/>
        </p:nvSpPr>
        <p:spPr>
          <a:xfrm>
            <a:off x="8607125" y="2599584"/>
            <a:ext cx="1887840" cy="166698"/>
          </a:xfrm>
          <a:prstGeom prst="rect">
            <a:avLst/>
          </a:prstGeom>
          <a:noFill/>
          <a:ln>
            <a:noFill/>
          </a:ln>
        </p:spPr>
        <p:txBody>
          <a:bodyPr wrap="none" lIns="0" tIns="0" rIns="0" bIns="0" anchor="ctr"/>
          <a:lstStyle/>
          <a:p>
            <a:pPr algn="l">
              <a:lnSpc>
                <a:spcPct val="115000"/>
              </a:lnSpc>
              <a:spcAft>
                <a:spcPts val="0"/>
              </a:spcAft>
            </a:pPr>
            <a:r>
              <a:rPr lang="zh-CN" altLang="en-US" sz="1300" b="1" dirty="0">
                <a:solidFill>
                  <a:srgbClr val="0E3F8C"/>
                </a:solidFill>
                <a:latin typeface="Times New Roman"/>
                <a:ea typeface="微软雅黑"/>
              </a:rPr>
              <a:t>2σu</a:t>
            </a:r>
            <a:r>
              <a:rPr lang="zh-CN" altLang="en-US" sz="1300" b="1" dirty="0">
                <a:solidFill>
                  <a:srgbClr val="1F2937"/>
                </a:solidFill>
                <a:latin typeface="Times New Roman"/>
                <a:ea typeface="微软雅黑"/>
              </a:rPr>
              <a:t>  −3.76 eV</a:t>
            </a:r>
            <a:endParaRPr sz="1300">
              <a:latin typeface="Times New Roman"/>
              <a:ea typeface="微软雅黑"/>
            </a:endParaRPr>
          </a:p>
        </p:txBody>
      </p:sp>
      <p:sp>
        <p:nvSpPr>
          <p:cNvPr id="436" name="文本"/>
          <p:cNvSpPr txBox="1"/>
          <p:nvPr/>
        </p:nvSpPr>
        <p:spPr>
          <a:xfrm>
            <a:off x="8607125" y="2323140"/>
            <a:ext cx="1887840" cy="166698"/>
          </a:xfrm>
          <a:prstGeom prst="rect">
            <a:avLst/>
          </a:prstGeom>
          <a:noFill/>
          <a:ln>
            <a:noFill/>
          </a:ln>
        </p:spPr>
        <p:txBody>
          <a:bodyPr wrap="none" lIns="0" tIns="0" rIns="0" bIns="0" anchor="ctr"/>
          <a:lstStyle/>
          <a:p>
            <a:pPr algn="l">
              <a:lnSpc>
                <a:spcPct val="115000"/>
              </a:lnSpc>
              <a:spcAft>
                <a:spcPts val="0"/>
              </a:spcAft>
            </a:pPr>
            <a:r>
              <a:rPr lang="zh-CN" altLang="en-US" sz="1300" b="1" dirty="0">
                <a:solidFill>
                  <a:srgbClr val="B03A36"/>
                </a:solidFill>
                <a:latin typeface="Times New Roman"/>
                <a:ea typeface="微软雅黑"/>
              </a:rPr>
              <a:t>1πg</a:t>
            </a:r>
            <a:r>
              <a:rPr lang="zh-CN" altLang="en-US" sz="1300" b="1" dirty="0">
                <a:solidFill>
                  <a:srgbClr val="1F2937"/>
                </a:solidFill>
                <a:latin typeface="Times New Roman"/>
                <a:ea typeface="微软雅黑"/>
              </a:rPr>
              <a:t>  −0.24 eV</a:t>
            </a:r>
            <a:endParaRPr sz="1300" dirty="0">
              <a:latin typeface="Times New Roman"/>
              <a:ea typeface="微软雅黑"/>
            </a:endParaRPr>
          </a:p>
        </p:txBody>
      </p:sp>
      <p:sp>
        <p:nvSpPr>
          <p:cNvPr id="438" name="文本"/>
          <p:cNvSpPr txBox="1"/>
          <p:nvPr/>
        </p:nvSpPr>
        <p:spPr>
          <a:xfrm>
            <a:off x="8597357" y="1559135"/>
            <a:ext cx="1887840" cy="166698"/>
          </a:xfrm>
          <a:prstGeom prst="rect">
            <a:avLst/>
          </a:prstGeom>
          <a:noFill/>
          <a:ln>
            <a:noFill/>
          </a:ln>
        </p:spPr>
        <p:txBody>
          <a:bodyPr wrap="none" lIns="0" tIns="0" rIns="0" bIns="0" anchor="ctr"/>
          <a:lstStyle/>
          <a:p>
            <a:pPr algn="l">
              <a:lnSpc>
                <a:spcPct val="115000"/>
              </a:lnSpc>
              <a:spcAft>
                <a:spcPts val="0"/>
              </a:spcAft>
            </a:pPr>
            <a:r>
              <a:rPr lang="zh-CN" altLang="en-US" sz="1300" b="1" dirty="0">
                <a:solidFill>
                  <a:srgbClr val="0E3F8C"/>
                </a:solidFill>
                <a:latin typeface="Times New Roman"/>
                <a:ea typeface="微软雅黑"/>
              </a:rPr>
              <a:t>2πu*</a:t>
            </a:r>
            <a:r>
              <a:rPr lang="zh-CN" altLang="en-US" sz="1300" b="1" dirty="0">
                <a:solidFill>
                  <a:srgbClr val="1F2937"/>
                </a:solidFill>
                <a:latin typeface="Times New Roman"/>
                <a:ea typeface="微软雅黑"/>
              </a:rPr>
              <a:t>  +8.22 eV</a:t>
            </a:r>
            <a:endParaRPr sz="1300" dirty="0">
              <a:latin typeface="Times New Roman"/>
              <a:ea typeface="微软雅黑"/>
            </a:endParaRPr>
          </a:p>
        </p:txBody>
      </p:sp>
      <p:sp>
        <p:nvSpPr>
          <p:cNvPr id="445" name="文本"/>
          <p:cNvSpPr txBox="1"/>
          <p:nvPr/>
        </p:nvSpPr>
        <p:spPr>
          <a:xfrm>
            <a:off x="7580096" y="5116651"/>
            <a:ext cx="4726090" cy="166698"/>
          </a:xfrm>
          <a:prstGeom prst="rect">
            <a:avLst/>
          </a:prstGeom>
          <a:noFill/>
          <a:ln>
            <a:noFill/>
          </a:ln>
        </p:spPr>
        <p:txBody>
          <a:bodyPr wrap="none" lIns="0" tIns="0" rIns="0" bIns="0" anchor="ctr"/>
          <a:lstStyle/>
          <a:p>
            <a:pPr algn="ctr">
              <a:lnSpc>
                <a:spcPct val="115000"/>
              </a:lnSpc>
              <a:spcAft>
                <a:spcPts val="0"/>
              </a:spcAft>
            </a:pPr>
            <a:r>
              <a:rPr lang="zh-CN" altLang="en-US" sz="1600" b="1" dirty="0">
                <a:solidFill>
                  <a:srgbClr val="1F4E8C"/>
                </a:solidFill>
                <a:latin typeface="Times New Roman"/>
                <a:ea typeface="微软雅黑"/>
              </a:rPr>
              <a:t>能级顺序与经典一致，</a:t>
            </a:r>
            <a:endParaRPr lang="en-US" altLang="zh-CN" sz="1600" b="1" dirty="0">
              <a:solidFill>
                <a:srgbClr val="1F4E8C"/>
              </a:solidFill>
              <a:latin typeface="Times New Roman"/>
              <a:ea typeface="微软雅黑"/>
            </a:endParaRPr>
          </a:p>
          <a:p>
            <a:pPr algn="ctr">
              <a:lnSpc>
                <a:spcPct val="115000"/>
              </a:lnSpc>
              <a:spcAft>
                <a:spcPts val="0"/>
              </a:spcAft>
            </a:pPr>
            <a:r>
              <a:rPr lang="zh-CN" altLang="en-US" sz="1600" b="1" dirty="0">
                <a:solidFill>
                  <a:srgbClr val="1F4E8C"/>
                </a:solidFill>
                <a:latin typeface="Times New Roman"/>
                <a:ea typeface="微软雅黑"/>
              </a:rPr>
              <a:t>能量与成分全部定量可得</a:t>
            </a:r>
            <a:endParaRPr dirty="0">
              <a:latin typeface="Times New Roman"/>
              <a:ea typeface="微软雅黑"/>
            </a:endParaRPr>
          </a:p>
        </p:txBody>
      </p:sp>
      <p:sp>
        <p:nvSpPr>
          <p:cNvPr id="446" name="文本"/>
          <p:cNvSpPr txBox="1"/>
          <p:nvPr/>
        </p:nvSpPr>
        <p:spPr>
          <a:xfrm>
            <a:off x="4687200" y="4922009"/>
            <a:ext cx="2477624" cy="486882"/>
          </a:xfrm>
          <a:prstGeom prst="rect">
            <a:avLst/>
          </a:prstGeom>
          <a:noFill/>
          <a:ln>
            <a:noFill/>
          </a:ln>
        </p:spPr>
        <p:txBody>
          <a:bodyPr wrap="none" lIns="0" tIns="0" rIns="0" bIns="0" anchor="ctr"/>
          <a:lstStyle/>
          <a:p>
            <a:pPr algn="ctr">
              <a:lnSpc>
                <a:spcPct val="115000"/>
              </a:lnSpc>
              <a:spcAft>
                <a:spcPts val="0"/>
              </a:spcAft>
            </a:pPr>
            <a:r>
              <a:rPr lang="zh-CN" altLang="en-US" sz="1600" b="1" dirty="0">
                <a:solidFill>
                  <a:srgbClr val="1F4E8C"/>
                </a:solidFill>
                <a:latin typeface="Times New Roman"/>
                <a:ea typeface="微软雅黑"/>
              </a:rPr>
              <a:t>态密度给出轨道能级</a:t>
            </a:r>
            <a:endParaRPr lang="en-US" altLang="zh-CN" sz="1600" b="1" dirty="0">
              <a:solidFill>
                <a:srgbClr val="1F4E8C"/>
              </a:solidFill>
              <a:latin typeface="Times New Roman"/>
              <a:ea typeface="微软雅黑"/>
            </a:endParaRPr>
          </a:p>
          <a:p>
            <a:pPr algn="ctr">
              <a:lnSpc>
                <a:spcPct val="115000"/>
              </a:lnSpc>
              <a:spcAft>
                <a:spcPts val="0"/>
              </a:spcAft>
            </a:pPr>
            <a:r>
              <a:rPr lang="zh-CN" altLang="en-US" sz="1600" b="1" dirty="0">
                <a:solidFill>
                  <a:srgbClr val="1F4E8C"/>
                </a:solidFill>
                <a:latin typeface="Times New Roman"/>
                <a:ea typeface="微软雅黑"/>
              </a:rPr>
              <a:t>但无法给出轨道作用类型</a:t>
            </a:r>
            <a:endParaRPr dirty="0">
              <a:latin typeface="Times New Roman"/>
              <a:ea typeface="微软雅黑"/>
            </a:endParaRPr>
          </a:p>
        </p:txBody>
      </p:sp>
      <p:sp>
        <p:nvSpPr>
          <p:cNvPr id="902" name="图注文字 902"/>
          <p:cNvSpPr txBox="1"/>
          <p:nvPr/>
        </p:nvSpPr>
        <p:spPr>
          <a:xfrm>
            <a:off x="4014186" y="2710773"/>
            <a:ext cx="135591" cy="630550"/>
          </a:xfrm>
          <a:prstGeom prst="rect">
            <a:avLst/>
          </a:prstGeom>
          <a:noFill/>
        </p:spPr>
        <p:txBody>
          <a:bodyPr vert="vert270" wrap="none" lIns="0" tIns="0" rIns="0" bIns="0" anchor="ctr"/>
          <a:lstStyle/>
          <a:p>
            <a:pPr algn="ctr"/>
            <a:r>
              <a:rPr lang="zh-CN" altLang="en-US" sz="1300" i="1" dirty="0">
                <a:solidFill>
                  <a:srgbClr val="3F3F46"/>
                </a:solidFill>
                <a:latin typeface="Times New Roman"/>
                <a:ea typeface="微软雅黑"/>
              </a:rPr>
              <a:t>E</a:t>
            </a:r>
            <a:r>
              <a:rPr lang="zh-CN" altLang="en-US" sz="1300" dirty="0">
                <a:solidFill>
                  <a:srgbClr val="3F3F46"/>
                </a:solidFill>
                <a:latin typeface="Times New Roman"/>
                <a:ea typeface="微软雅黑"/>
              </a:rPr>
              <a:t> − </a:t>
            </a:r>
            <a:r>
              <a:rPr lang="zh-CN" altLang="en-US" sz="1300" i="1" dirty="0">
                <a:solidFill>
                  <a:srgbClr val="3F3F46"/>
                </a:solidFill>
                <a:latin typeface="Times New Roman"/>
                <a:ea typeface="微软雅黑"/>
              </a:rPr>
              <a:t>E</a:t>
            </a:r>
            <a:r>
              <a:rPr lang="zh-CN" altLang="en-US" sz="1300" baseline="-25000" dirty="0">
                <a:solidFill>
                  <a:srgbClr val="3F3F46"/>
                </a:solidFill>
                <a:latin typeface="Times New Roman"/>
                <a:ea typeface="微软雅黑"/>
              </a:rPr>
              <a:t>F</a:t>
            </a:r>
            <a:r>
              <a:rPr lang="zh-CN" altLang="en-US" sz="1300" dirty="0">
                <a:solidFill>
                  <a:srgbClr val="3F3F46"/>
                </a:solidFill>
                <a:latin typeface="Times New Roman"/>
                <a:ea typeface="微软雅黑"/>
              </a:rPr>
              <a:t>  (eV)</a:t>
            </a:r>
          </a:p>
        </p:txBody>
      </p:sp>
      <p:sp>
        <p:nvSpPr>
          <p:cNvPr id="904" name="图注文字 904"/>
          <p:cNvSpPr txBox="1"/>
          <p:nvPr/>
        </p:nvSpPr>
        <p:spPr>
          <a:xfrm>
            <a:off x="4066854" y="4625110"/>
            <a:ext cx="219456" cy="110363"/>
          </a:xfrm>
          <a:prstGeom prst="rect">
            <a:avLst/>
          </a:prstGeom>
          <a:noFill/>
        </p:spPr>
        <p:txBody>
          <a:bodyPr wrap="none" lIns="0" tIns="0" rIns="0" bIns="0" anchor="ctr"/>
          <a:lstStyle/>
          <a:p>
            <a:pPr algn="r"/>
            <a:r>
              <a:rPr lang="zh-CN" altLang="en-US" sz="1300">
                <a:solidFill>
                  <a:srgbClr val="1F2937"/>
                </a:solidFill>
                <a:latin typeface="Times New Roman"/>
                <a:ea typeface="微软雅黑"/>
              </a:rPr>
              <a:t>-20</a:t>
            </a:r>
          </a:p>
        </p:txBody>
      </p:sp>
      <p:sp>
        <p:nvSpPr>
          <p:cNvPr id="905" name="图注文字 905"/>
          <p:cNvSpPr txBox="1"/>
          <p:nvPr/>
        </p:nvSpPr>
        <p:spPr>
          <a:xfrm>
            <a:off x="4066854" y="4039156"/>
            <a:ext cx="219456" cy="110363"/>
          </a:xfrm>
          <a:prstGeom prst="rect">
            <a:avLst/>
          </a:prstGeom>
          <a:noFill/>
        </p:spPr>
        <p:txBody>
          <a:bodyPr wrap="none" lIns="0" tIns="0" rIns="0" bIns="0" anchor="ctr"/>
          <a:lstStyle/>
          <a:p>
            <a:pPr algn="r"/>
            <a:r>
              <a:rPr lang="zh-CN" altLang="en-US" sz="1300">
                <a:solidFill>
                  <a:srgbClr val="1F2937"/>
                </a:solidFill>
                <a:latin typeface="Times New Roman"/>
                <a:ea typeface="微软雅黑"/>
              </a:rPr>
              <a:t>-15</a:t>
            </a:r>
          </a:p>
        </p:txBody>
      </p:sp>
      <p:sp>
        <p:nvSpPr>
          <p:cNvPr id="906" name="图注文字 906"/>
          <p:cNvSpPr txBox="1"/>
          <p:nvPr/>
        </p:nvSpPr>
        <p:spPr>
          <a:xfrm>
            <a:off x="4066854" y="3453166"/>
            <a:ext cx="219456" cy="110363"/>
          </a:xfrm>
          <a:prstGeom prst="rect">
            <a:avLst/>
          </a:prstGeom>
          <a:noFill/>
        </p:spPr>
        <p:txBody>
          <a:bodyPr wrap="none" lIns="0" tIns="0" rIns="0" bIns="0" anchor="ctr"/>
          <a:lstStyle/>
          <a:p>
            <a:pPr algn="r"/>
            <a:r>
              <a:rPr lang="zh-CN" altLang="en-US" sz="1300">
                <a:solidFill>
                  <a:srgbClr val="1F2937"/>
                </a:solidFill>
                <a:latin typeface="Times New Roman"/>
                <a:ea typeface="微软雅黑"/>
              </a:rPr>
              <a:t>-10</a:t>
            </a:r>
          </a:p>
        </p:txBody>
      </p:sp>
      <p:sp>
        <p:nvSpPr>
          <p:cNvPr id="907" name="图注文字 907"/>
          <p:cNvSpPr txBox="1"/>
          <p:nvPr/>
        </p:nvSpPr>
        <p:spPr>
          <a:xfrm>
            <a:off x="4109526" y="2867211"/>
            <a:ext cx="176784" cy="110363"/>
          </a:xfrm>
          <a:prstGeom prst="rect">
            <a:avLst/>
          </a:prstGeom>
          <a:noFill/>
        </p:spPr>
        <p:txBody>
          <a:bodyPr wrap="none" lIns="0" tIns="0" rIns="0" bIns="0" anchor="ctr"/>
          <a:lstStyle/>
          <a:p>
            <a:pPr algn="r"/>
            <a:r>
              <a:rPr lang="zh-CN" altLang="en-US" sz="1300">
                <a:solidFill>
                  <a:srgbClr val="1F2937"/>
                </a:solidFill>
                <a:latin typeface="Times New Roman"/>
                <a:ea typeface="微软雅黑"/>
              </a:rPr>
              <a:t>-5</a:t>
            </a:r>
          </a:p>
        </p:txBody>
      </p:sp>
      <p:sp>
        <p:nvSpPr>
          <p:cNvPr id="908" name="图注文字 908"/>
          <p:cNvSpPr txBox="1"/>
          <p:nvPr/>
        </p:nvSpPr>
        <p:spPr>
          <a:xfrm>
            <a:off x="4152198" y="2281257"/>
            <a:ext cx="134112" cy="110363"/>
          </a:xfrm>
          <a:prstGeom prst="rect">
            <a:avLst/>
          </a:prstGeom>
          <a:noFill/>
        </p:spPr>
        <p:txBody>
          <a:bodyPr wrap="none" lIns="0" tIns="0" rIns="0" bIns="0" anchor="ctr"/>
          <a:lstStyle/>
          <a:p>
            <a:pPr algn="r"/>
            <a:r>
              <a:rPr lang="zh-CN" altLang="en-US" sz="1300">
                <a:solidFill>
                  <a:srgbClr val="1F2937"/>
                </a:solidFill>
                <a:latin typeface="Times New Roman"/>
                <a:ea typeface="微软雅黑"/>
              </a:rPr>
              <a:t>0</a:t>
            </a:r>
          </a:p>
        </p:txBody>
      </p:sp>
      <p:sp>
        <p:nvSpPr>
          <p:cNvPr id="909" name="图注文字 909"/>
          <p:cNvSpPr txBox="1"/>
          <p:nvPr/>
        </p:nvSpPr>
        <p:spPr>
          <a:xfrm>
            <a:off x="4152198" y="1695303"/>
            <a:ext cx="134112" cy="110363"/>
          </a:xfrm>
          <a:prstGeom prst="rect">
            <a:avLst/>
          </a:prstGeom>
          <a:noFill/>
        </p:spPr>
        <p:txBody>
          <a:bodyPr wrap="none" lIns="0" tIns="0" rIns="0" bIns="0" anchor="ctr"/>
          <a:lstStyle/>
          <a:p>
            <a:pPr algn="r"/>
            <a:r>
              <a:rPr lang="zh-CN" altLang="en-US" sz="1300">
                <a:solidFill>
                  <a:srgbClr val="1F2937"/>
                </a:solidFill>
                <a:latin typeface="Times New Roman"/>
                <a:ea typeface="微软雅黑"/>
              </a:rPr>
              <a:t>5</a:t>
            </a:r>
          </a:p>
        </p:txBody>
      </p:sp>
      <p:sp>
        <p:nvSpPr>
          <p:cNvPr id="910" name="图注文字 910"/>
          <p:cNvSpPr txBox="1"/>
          <p:nvPr/>
        </p:nvSpPr>
        <p:spPr>
          <a:xfrm>
            <a:off x="5621185" y="4637492"/>
            <a:ext cx="276295" cy="151244"/>
          </a:xfrm>
          <a:prstGeom prst="rect">
            <a:avLst/>
          </a:prstGeom>
          <a:noFill/>
        </p:spPr>
        <p:txBody>
          <a:bodyPr wrap="none" lIns="0" tIns="0" rIns="0" bIns="0" anchor="ctr"/>
          <a:lstStyle/>
          <a:p>
            <a:pPr algn="l"/>
            <a:r>
              <a:rPr lang="zh-CN" altLang="en-US" sz="1300" b="1">
                <a:solidFill>
                  <a:srgbClr val="1F4E8C"/>
                </a:solidFill>
                <a:latin typeface="Times New Roman"/>
                <a:ea typeface="微软雅黑"/>
              </a:rPr>
              <a:t>1</a:t>
            </a:r>
            <a:r>
              <a:rPr lang="zh-CN" altLang="en-US" sz="1300" b="1" i="1">
                <a:solidFill>
                  <a:srgbClr val="1F4E8C"/>
                </a:solidFill>
                <a:latin typeface="Times New Roman"/>
                <a:ea typeface="微软雅黑"/>
              </a:rPr>
              <a:t>σ</a:t>
            </a:r>
            <a:r>
              <a:rPr lang="zh-CN" altLang="en-US" sz="1300" b="1" i="1" baseline="-25000">
                <a:solidFill>
                  <a:srgbClr val="1F4E8C"/>
                </a:solidFill>
                <a:latin typeface="Times New Roman"/>
                <a:ea typeface="微软雅黑"/>
              </a:rPr>
              <a:t>g</a:t>
            </a:r>
          </a:p>
        </p:txBody>
      </p:sp>
      <p:sp>
        <p:nvSpPr>
          <p:cNvPr id="911" name="图注文字 911"/>
          <p:cNvSpPr txBox="1"/>
          <p:nvPr/>
        </p:nvSpPr>
        <p:spPr>
          <a:xfrm>
            <a:off x="5621185" y="4518713"/>
            <a:ext cx="276295" cy="151244"/>
          </a:xfrm>
          <a:prstGeom prst="rect">
            <a:avLst/>
          </a:prstGeom>
          <a:noFill/>
        </p:spPr>
        <p:txBody>
          <a:bodyPr wrap="none" lIns="0" tIns="0" rIns="0" bIns="0" anchor="ctr"/>
          <a:lstStyle/>
          <a:p>
            <a:pPr algn="l"/>
            <a:r>
              <a:rPr lang="zh-CN" altLang="en-US" sz="1300" b="1" dirty="0">
                <a:solidFill>
                  <a:srgbClr val="1F4E8C"/>
                </a:solidFill>
                <a:latin typeface="Times New Roman"/>
                <a:ea typeface="微软雅黑"/>
              </a:rPr>
              <a:t>1</a:t>
            </a:r>
            <a:r>
              <a:rPr lang="zh-CN" altLang="en-US" sz="1300" b="1" i="1" dirty="0">
                <a:solidFill>
                  <a:srgbClr val="1F4E8C"/>
                </a:solidFill>
                <a:latin typeface="Times New Roman"/>
                <a:ea typeface="微软雅黑"/>
              </a:rPr>
              <a:t>σ</a:t>
            </a:r>
            <a:r>
              <a:rPr lang="zh-CN" altLang="en-US" sz="1300" b="1" i="1" baseline="-25000" dirty="0">
                <a:solidFill>
                  <a:srgbClr val="1F4E8C"/>
                </a:solidFill>
                <a:latin typeface="Times New Roman"/>
                <a:ea typeface="微软雅黑"/>
              </a:rPr>
              <a:t>u</a:t>
            </a:r>
          </a:p>
        </p:txBody>
      </p:sp>
      <p:sp>
        <p:nvSpPr>
          <p:cNvPr id="912" name="图注文字 912"/>
          <p:cNvSpPr txBox="1"/>
          <p:nvPr/>
        </p:nvSpPr>
        <p:spPr>
          <a:xfrm>
            <a:off x="5621185" y="2834149"/>
            <a:ext cx="276295" cy="151244"/>
          </a:xfrm>
          <a:prstGeom prst="rect">
            <a:avLst/>
          </a:prstGeom>
          <a:noFill/>
        </p:spPr>
        <p:txBody>
          <a:bodyPr wrap="none" lIns="0" tIns="0" rIns="0" bIns="0" anchor="ctr"/>
          <a:lstStyle/>
          <a:p>
            <a:pPr algn="l"/>
            <a:r>
              <a:rPr lang="zh-CN" altLang="en-US" sz="1300" b="1">
                <a:solidFill>
                  <a:srgbClr val="1F4E8C"/>
                </a:solidFill>
                <a:latin typeface="Times New Roman"/>
                <a:ea typeface="微软雅黑"/>
              </a:rPr>
              <a:t>2</a:t>
            </a:r>
            <a:r>
              <a:rPr lang="zh-CN" altLang="en-US" sz="1300" b="1" i="1">
                <a:solidFill>
                  <a:srgbClr val="1F4E8C"/>
                </a:solidFill>
                <a:latin typeface="Times New Roman"/>
                <a:ea typeface="微软雅黑"/>
              </a:rPr>
              <a:t>σ</a:t>
            </a:r>
            <a:r>
              <a:rPr lang="zh-CN" altLang="en-US" sz="1300" b="1" i="1" baseline="-25000">
                <a:solidFill>
                  <a:srgbClr val="1F4E8C"/>
                </a:solidFill>
                <a:latin typeface="Times New Roman"/>
                <a:ea typeface="微软雅黑"/>
              </a:rPr>
              <a:t>g</a:t>
            </a:r>
          </a:p>
        </p:txBody>
      </p:sp>
      <p:sp>
        <p:nvSpPr>
          <p:cNvPr id="913" name="图注文字 913"/>
          <p:cNvSpPr txBox="1"/>
          <p:nvPr/>
        </p:nvSpPr>
        <p:spPr>
          <a:xfrm>
            <a:off x="6833405" y="2701189"/>
            <a:ext cx="276295" cy="151244"/>
          </a:xfrm>
          <a:prstGeom prst="rect">
            <a:avLst/>
          </a:prstGeom>
          <a:noFill/>
        </p:spPr>
        <p:txBody>
          <a:bodyPr wrap="none" lIns="0" tIns="0" rIns="0" bIns="0" anchor="ctr"/>
          <a:lstStyle/>
          <a:p>
            <a:pPr algn="l"/>
            <a:r>
              <a:rPr lang="zh-CN" altLang="en-US" sz="1300" b="1" dirty="0">
                <a:solidFill>
                  <a:srgbClr val="1F4E8C"/>
                </a:solidFill>
                <a:latin typeface="Times New Roman"/>
                <a:ea typeface="微软雅黑"/>
              </a:rPr>
              <a:t>1</a:t>
            </a:r>
            <a:r>
              <a:rPr lang="zh-CN" altLang="en-US" sz="1300" b="1" i="1" dirty="0">
                <a:solidFill>
                  <a:srgbClr val="1F4E8C"/>
                </a:solidFill>
                <a:latin typeface="Times New Roman"/>
                <a:ea typeface="微软雅黑"/>
              </a:rPr>
              <a:t>π</a:t>
            </a:r>
            <a:r>
              <a:rPr lang="zh-CN" altLang="en-US" sz="1300" b="1" i="1" baseline="-25000" dirty="0">
                <a:solidFill>
                  <a:srgbClr val="1F4E8C"/>
                </a:solidFill>
                <a:latin typeface="Times New Roman"/>
                <a:ea typeface="微软雅黑"/>
              </a:rPr>
              <a:t>u</a:t>
            </a:r>
          </a:p>
        </p:txBody>
      </p:sp>
      <p:sp>
        <p:nvSpPr>
          <p:cNvPr id="914" name="图注文字 914"/>
          <p:cNvSpPr txBox="1"/>
          <p:nvPr/>
        </p:nvSpPr>
        <p:spPr>
          <a:xfrm>
            <a:off x="5621185" y="2560213"/>
            <a:ext cx="276295" cy="151244"/>
          </a:xfrm>
          <a:prstGeom prst="rect">
            <a:avLst/>
          </a:prstGeom>
          <a:noFill/>
        </p:spPr>
        <p:txBody>
          <a:bodyPr wrap="none" lIns="0" tIns="0" rIns="0" bIns="0" anchor="ctr"/>
          <a:lstStyle/>
          <a:p>
            <a:pPr algn="l"/>
            <a:r>
              <a:rPr lang="zh-CN" altLang="en-US" sz="1300" b="1">
                <a:solidFill>
                  <a:srgbClr val="1F4E8C"/>
                </a:solidFill>
                <a:latin typeface="Times New Roman"/>
                <a:ea typeface="微软雅黑"/>
              </a:rPr>
              <a:t>2</a:t>
            </a:r>
            <a:r>
              <a:rPr lang="zh-CN" altLang="en-US" sz="1300" b="1" i="1">
                <a:solidFill>
                  <a:srgbClr val="1F4E8C"/>
                </a:solidFill>
                <a:latin typeface="Times New Roman"/>
                <a:ea typeface="微软雅黑"/>
              </a:rPr>
              <a:t>σ</a:t>
            </a:r>
            <a:r>
              <a:rPr lang="zh-CN" altLang="en-US" sz="1300" b="1" i="1" baseline="-25000">
                <a:solidFill>
                  <a:srgbClr val="1F4E8C"/>
                </a:solidFill>
                <a:latin typeface="Times New Roman"/>
                <a:ea typeface="微软雅黑"/>
              </a:rPr>
              <a:t>u</a:t>
            </a:r>
          </a:p>
        </p:txBody>
      </p:sp>
      <p:sp>
        <p:nvSpPr>
          <p:cNvPr id="915" name="图注文字 915"/>
          <p:cNvSpPr txBox="1"/>
          <p:nvPr/>
        </p:nvSpPr>
        <p:spPr>
          <a:xfrm>
            <a:off x="6833405" y="2282432"/>
            <a:ext cx="276295" cy="151244"/>
          </a:xfrm>
          <a:prstGeom prst="rect">
            <a:avLst/>
          </a:prstGeom>
          <a:noFill/>
        </p:spPr>
        <p:txBody>
          <a:bodyPr wrap="none" lIns="0" tIns="0" rIns="0" bIns="0" anchor="ctr"/>
          <a:lstStyle/>
          <a:p>
            <a:pPr algn="l"/>
            <a:r>
              <a:rPr lang="zh-CN" altLang="en-US" sz="1300" b="1" dirty="0">
                <a:solidFill>
                  <a:srgbClr val="1F4E8C"/>
                </a:solidFill>
                <a:latin typeface="Times New Roman"/>
                <a:ea typeface="微软雅黑"/>
              </a:rPr>
              <a:t>1</a:t>
            </a:r>
            <a:r>
              <a:rPr lang="zh-CN" altLang="en-US" sz="1300" b="1" i="1" dirty="0">
                <a:solidFill>
                  <a:srgbClr val="1F4E8C"/>
                </a:solidFill>
                <a:latin typeface="Times New Roman"/>
                <a:ea typeface="微软雅黑"/>
              </a:rPr>
              <a:t>π</a:t>
            </a:r>
            <a:r>
              <a:rPr lang="zh-CN" altLang="en-US" sz="1300" b="1" i="1" baseline="-25000" dirty="0">
                <a:solidFill>
                  <a:srgbClr val="1F4E8C"/>
                </a:solidFill>
                <a:latin typeface="Times New Roman"/>
                <a:ea typeface="微软雅黑"/>
              </a:rPr>
              <a:t>g</a:t>
            </a:r>
          </a:p>
        </p:txBody>
      </p:sp>
      <p:sp>
        <p:nvSpPr>
          <p:cNvPr id="916" name="图注文字 916"/>
          <p:cNvSpPr txBox="1"/>
          <p:nvPr/>
        </p:nvSpPr>
        <p:spPr>
          <a:xfrm>
            <a:off x="6833405" y="1290851"/>
            <a:ext cx="337913" cy="151244"/>
          </a:xfrm>
          <a:prstGeom prst="rect">
            <a:avLst/>
          </a:prstGeom>
          <a:noFill/>
        </p:spPr>
        <p:txBody>
          <a:bodyPr wrap="none" lIns="0" tIns="0" rIns="0" bIns="0" anchor="ctr"/>
          <a:lstStyle/>
          <a:p>
            <a:pPr algn="l"/>
            <a:r>
              <a:rPr lang="zh-CN" altLang="en-US" sz="1300" b="1" dirty="0">
                <a:solidFill>
                  <a:srgbClr val="1F4E8C"/>
                </a:solidFill>
                <a:latin typeface="Times New Roman"/>
                <a:ea typeface="微软雅黑"/>
              </a:rPr>
              <a:t>2</a:t>
            </a:r>
            <a:r>
              <a:rPr lang="zh-CN" altLang="en-US" sz="1300" b="1" i="1" dirty="0">
                <a:solidFill>
                  <a:srgbClr val="1F4E8C"/>
                </a:solidFill>
                <a:latin typeface="Times New Roman"/>
                <a:ea typeface="微软雅黑"/>
              </a:rPr>
              <a:t>π</a:t>
            </a:r>
            <a:r>
              <a:rPr lang="zh-CN" altLang="en-US" sz="1300" b="1" i="1" baseline="-25000" dirty="0">
                <a:solidFill>
                  <a:srgbClr val="1F4E8C"/>
                </a:solidFill>
                <a:latin typeface="Times New Roman"/>
                <a:ea typeface="微软雅黑"/>
              </a:rPr>
              <a:t>u</a:t>
            </a:r>
            <a:r>
              <a:rPr lang="zh-CN" altLang="en-US" sz="1300" b="1" baseline="30000" dirty="0">
                <a:solidFill>
                  <a:srgbClr val="1F4E8C"/>
                </a:solidFill>
                <a:latin typeface="Times New Roman"/>
                <a:ea typeface="微软雅黑"/>
              </a:rPr>
              <a:t>*</a:t>
            </a:r>
          </a:p>
        </p:txBody>
      </p:sp>
      <p:sp>
        <p:nvSpPr>
          <p:cNvPr id="917" name="图注文字 917"/>
          <p:cNvSpPr txBox="1"/>
          <p:nvPr/>
        </p:nvSpPr>
        <p:spPr>
          <a:xfrm>
            <a:off x="4384678" y="2144379"/>
            <a:ext cx="326989" cy="119938"/>
          </a:xfrm>
          <a:prstGeom prst="rect">
            <a:avLst/>
          </a:prstGeom>
          <a:noFill/>
        </p:spPr>
        <p:txBody>
          <a:bodyPr wrap="none" lIns="0" tIns="0" rIns="0" bIns="0" anchor="ctr"/>
          <a:lstStyle/>
          <a:p>
            <a:pPr algn="l"/>
            <a:r>
              <a:rPr lang="zh-CN" altLang="en-US" sz="1300" b="1" i="1">
                <a:solidFill>
                  <a:srgbClr val="6B7280"/>
                </a:solidFill>
                <a:latin typeface="Times New Roman"/>
                <a:ea typeface="微软雅黑"/>
              </a:rPr>
              <a:t>E</a:t>
            </a:r>
            <a:r>
              <a:rPr lang="zh-CN" altLang="en-US" sz="1300" b="1" baseline="-25000">
                <a:solidFill>
                  <a:srgbClr val="6B7280"/>
                </a:solidFill>
                <a:latin typeface="Times New Roman"/>
                <a:ea typeface="微软雅黑"/>
              </a:rPr>
              <a:t>F</a:t>
            </a:r>
            <a:r>
              <a:rPr lang="zh-CN" altLang="en-US" sz="1300" b="1">
                <a:solidFill>
                  <a:srgbClr val="6B7280"/>
                </a:solidFill>
                <a:latin typeface="Times New Roman"/>
                <a:ea typeface="微软雅黑"/>
              </a:rPr>
              <a:t> = 0</a:t>
            </a:r>
          </a:p>
        </p:txBody>
      </p:sp>
      <p:sp>
        <p:nvSpPr>
          <p:cNvPr id="918" name="图注文字 918"/>
          <p:cNvSpPr txBox="1"/>
          <p:nvPr/>
        </p:nvSpPr>
        <p:spPr>
          <a:xfrm>
            <a:off x="6885106" y="2492239"/>
            <a:ext cx="700796" cy="127857"/>
          </a:xfrm>
          <a:prstGeom prst="rect">
            <a:avLst/>
          </a:prstGeom>
          <a:noFill/>
        </p:spPr>
        <p:txBody>
          <a:bodyPr wrap="none" lIns="0" tIns="0" rIns="0" bIns="0" anchor="ctr"/>
          <a:lstStyle/>
          <a:p>
            <a:pPr algn="l"/>
            <a:r>
              <a:rPr lang="zh-CN" altLang="en-US" sz="1300" b="1" dirty="0">
                <a:solidFill>
                  <a:srgbClr val="B03A36"/>
                </a:solidFill>
                <a:latin typeface="Times New Roman"/>
                <a:ea typeface="微软雅黑"/>
              </a:rPr>
              <a:t>HOMO  -0.24 eV</a:t>
            </a:r>
          </a:p>
        </p:txBody>
      </p:sp>
      <p:sp>
        <p:nvSpPr>
          <p:cNvPr id="919" name="图注文字 919"/>
          <p:cNvSpPr txBox="1"/>
          <p:nvPr/>
        </p:nvSpPr>
        <p:spPr>
          <a:xfrm>
            <a:off x="7146719" y="1196614"/>
            <a:ext cx="700796" cy="127857"/>
          </a:xfrm>
          <a:prstGeom prst="rect">
            <a:avLst/>
          </a:prstGeom>
          <a:noFill/>
        </p:spPr>
        <p:txBody>
          <a:bodyPr wrap="none" lIns="0" tIns="0" rIns="0" bIns="0" anchor="ctr"/>
          <a:lstStyle/>
          <a:p>
            <a:pPr algn="l"/>
            <a:r>
              <a:rPr lang="zh-CN" altLang="en-US" sz="1300" b="1" dirty="0">
                <a:solidFill>
                  <a:srgbClr val="B03A36"/>
                </a:solidFill>
                <a:latin typeface="Times New Roman"/>
                <a:ea typeface="微软雅黑"/>
              </a:rPr>
              <a:t>LUMO  +8.22 eV</a:t>
            </a:r>
          </a:p>
        </p:txBody>
      </p:sp>
      <p:sp>
        <p:nvSpPr>
          <p:cNvPr id="920" name="图注文字 920"/>
          <p:cNvSpPr txBox="1"/>
          <p:nvPr/>
        </p:nvSpPr>
        <p:spPr>
          <a:xfrm>
            <a:off x="7046885" y="1794469"/>
            <a:ext cx="635081" cy="135591"/>
          </a:xfrm>
          <a:prstGeom prst="rect">
            <a:avLst/>
          </a:prstGeom>
          <a:noFill/>
        </p:spPr>
        <p:txBody>
          <a:bodyPr wrap="none" lIns="0" tIns="0" rIns="0" bIns="0" anchor="ctr"/>
          <a:lstStyle/>
          <a:p>
            <a:pPr algn="r"/>
            <a:r>
              <a:rPr lang="zh-CN" altLang="en-US" sz="1300" b="1" i="1">
                <a:solidFill>
                  <a:srgbClr val="B03A36"/>
                </a:solidFill>
                <a:latin typeface="Times New Roman"/>
                <a:ea typeface="微软雅黑"/>
              </a:rPr>
              <a:t>ΔE</a:t>
            </a:r>
            <a:r>
              <a:rPr lang="zh-CN" altLang="en-US" sz="1300" b="1">
                <a:solidFill>
                  <a:srgbClr val="B03A36"/>
                </a:solidFill>
                <a:latin typeface="Times New Roman"/>
                <a:ea typeface="微软雅黑"/>
              </a:rPr>
              <a:t> = 8.46 eV</a:t>
            </a:r>
          </a:p>
        </p:txBody>
      </p:sp>
      <p:sp>
        <p:nvSpPr>
          <p:cNvPr id="921" name="图注文字 921"/>
          <p:cNvSpPr txBox="1"/>
          <p:nvPr/>
        </p:nvSpPr>
        <p:spPr>
          <a:xfrm>
            <a:off x="7087319" y="3473877"/>
            <a:ext cx="250051" cy="116071"/>
          </a:xfrm>
          <a:prstGeom prst="rect">
            <a:avLst/>
          </a:prstGeom>
          <a:noFill/>
        </p:spPr>
        <p:txBody>
          <a:bodyPr wrap="none" lIns="0" tIns="0" rIns="0" bIns="0" anchor="ctr"/>
          <a:lstStyle/>
          <a:p>
            <a:pPr algn="l"/>
            <a:r>
              <a:rPr lang="zh-CN" altLang="en-US" sz="1300" dirty="0">
                <a:solidFill>
                  <a:srgbClr val="3F3F46"/>
                </a:solidFill>
                <a:latin typeface="Times New Roman"/>
                <a:ea typeface="微软雅黑"/>
              </a:rPr>
              <a:t>O 2</a:t>
            </a:r>
            <a:r>
              <a:rPr lang="zh-CN" altLang="en-US" sz="1300" i="1" baseline="-25000" dirty="0">
                <a:solidFill>
                  <a:srgbClr val="3F3F46"/>
                </a:solidFill>
                <a:latin typeface="Times New Roman"/>
                <a:ea typeface="微软雅黑"/>
              </a:rPr>
              <a:t>s</a:t>
            </a:r>
          </a:p>
        </p:txBody>
      </p:sp>
      <p:sp>
        <p:nvSpPr>
          <p:cNvPr id="922" name="图注文字 922"/>
          <p:cNvSpPr txBox="1"/>
          <p:nvPr/>
        </p:nvSpPr>
        <p:spPr>
          <a:xfrm>
            <a:off x="7080636" y="3592981"/>
            <a:ext cx="869393" cy="116071"/>
          </a:xfrm>
          <a:prstGeom prst="rect">
            <a:avLst/>
          </a:prstGeom>
          <a:noFill/>
        </p:spPr>
        <p:txBody>
          <a:bodyPr wrap="none" lIns="0" tIns="0" rIns="0" bIns="0" anchor="ctr"/>
          <a:lstStyle/>
          <a:p>
            <a:pPr algn="l"/>
            <a:r>
              <a:rPr lang="zh-CN" altLang="en-US" sz="1200" dirty="0">
                <a:solidFill>
                  <a:srgbClr val="3F3F46"/>
                </a:solidFill>
                <a:latin typeface="Times New Roman"/>
                <a:ea typeface="微软雅黑"/>
              </a:rPr>
              <a:t>O 2</a:t>
            </a:r>
            <a:r>
              <a:rPr lang="zh-CN" altLang="en-US" sz="1200" i="1" dirty="0">
                <a:solidFill>
                  <a:srgbClr val="3F3F46"/>
                </a:solidFill>
                <a:latin typeface="Times New Roman"/>
                <a:ea typeface="微软雅黑"/>
              </a:rPr>
              <a:t>p</a:t>
            </a:r>
            <a:r>
              <a:rPr lang="zh-CN" altLang="en-US" sz="1200" i="1" baseline="-25000" dirty="0">
                <a:solidFill>
                  <a:srgbClr val="3F3F46"/>
                </a:solidFill>
                <a:latin typeface="Times New Roman"/>
                <a:ea typeface="微软雅黑"/>
              </a:rPr>
              <a:t>x</a:t>
            </a:r>
            <a:endParaRPr lang="zh-CN" altLang="en-US" sz="1200" dirty="0">
              <a:solidFill>
                <a:srgbClr val="3F3F46"/>
              </a:solidFill>
              <a:latin typeface="Times New Roman"/>
              <a:ea typeface="微软雅黑"/>
            </a:endParaRPr>
          </a:p>
        </p:txBody>
      </p:sp>
      <p:sp>
        <p:nvSpPr>
          <p:cNvPr id="923" name="图注文字 923"/>
          <p:cNvSpPr txBox="1"/>
          <p:nvPr/>
        </p:nvSpPr>
        <p:spPr>
          <a:xfrm>
            <a:off x="7080636" y="3742098"/>
            <a:ext cx="559722" cy="116071"/>
          </a:xfrm>
          <a:prstGeom prst="rect">
            <a:avLst/>
          </a:prstGeom>
          <a:noFill/>
        </p:spPr>
        <p:txBody>
          <a:bodyPr wrap="none" lIns="0" tIns="0" rIns="0" bIns="0" anchor="ctr"/>
          <a:lstStyle/>
          <a:p>
            <a:pPr algn="l"/>
            <a:r>
              <a:rPr lang="zh-CN" altLang="en-US" sz="1200" dirty="0">
                <a:solidFill>
                  <a:srgbClr val="3F3F46"/>
                </a:solidFill>
                <a:latin typeface="Times New Roman"/>
                <a:ea typeface="微软雅黑"/>
              </a:rPr>
              <a:t>O 2</a:t>
            </a:r>
            <a:r>
              <a:rPr lang="zh-CN" altLang="en-US" sz="1200" i="1" dirty="0">
                <a:solidFill>
                  <a:srgbClr val="3F3F46"/>
                </a:solidFill>
                <a:latin typeface="Times New Roman"/>
                <a:ea typeface="微软雅黑"/>
              </a:rPr>
              <a:t>p</a:t>
            </a:r>
            <a:r>
              <a:rPr lang="zh-CN" altLang="en-US" sz="1200" i="1" baseline="-25000" dirty="0">
                <a:solidFill>
                  <a:srgbClr val="3F3F46"/>
                </a:solidFill>
                <a:latin typeface="Times New Roman"/>
                <a:ea typeface="微软雅黑"/>
              </a:rPr>
              <a:t>y,z</a:t>
            </a:r>
            <a:endParaRPr lang="zh-CN" altLang="en-US" sz="1200" dirty="0">
              <a:solidFill>
                <a:srgbClr val="3F3F46"/>
              </a:solidFill>
              <a:latin typeface="Times New Roman"/>
              <a:ea typeface="微软雅黑"/>
            </a:endParaRPr>
          </a:p>
        </p:txBody>
      </p:sp>
      <p:sp>
        <p:nvSpPr>
          <p:cNvPr id="924" name="图注文字 924"/>
          <p:cNvSpPr txBox="1"/>
          <p:nvPr/>
        </p:nvSpPr>
        <p:spPr>
          <a:xfrm>
            <a:off x="7080636" y="3869808"/>
            <a:ext cx="250051" cy="116071"/>
          </a:xfrm>
          <a:prstGeom prst="rect">
            <a:avLst/>
          </a:prstGeom>
          <a:noFill/>
        </p:spPr>
        <p:txBody>
          <a:bodyPr wrap="none" lIns="0" tIns="0" rIns="0" bIns="0" anchor="ctr"/>
          <a:lstStyle/>
          <a:p>
            <a:pPr algn="l"/>
            <a:r>
              <a:rPr lang="zh-CN" altLang="en-US" sz="1200" dirty="0">
                <a:solidFill>
                  <a:srgbClr val="3F3F46"/>
                </a:solidFill>
                <a:latin typeface="Times New Roman"/>
                <a:ea typeface="微软雅黑"/>
              </a:rPr>
              <a:t>C 2</a:t>
            </a:r>
            <a:r>
              <a:rPr lang="zh-CN" altLang="en-US" sz="1200" i="1" baseline="-25000" dirty="0">
                <a:solidFill>
                  <a:srgbClr val="3F3F46"/>
                </a:solidFill>
                <a:latin typeface="Times New Roman"/>
                <a:ea typeface="微软雅黑"/>
              </a:rPr>
              <a:t>s</a:t>
            </a:r>
          </a:p>
        </p:txBody>
      </p:sp>
      <p:sp>
        <p:nvSpPr>
          <p:cNvPr id="925" name="图注文字 925"/>
          <p:cNvSpPr txBox="1"/>
          <p:nvPr/>
        </p:nvSpPr>
        <p:spPr>
          <a:xfrm>
            <a:off x="7080636" y="3988932"/>
            <a:ext cx="250051" cy="116071"/>
          </a:xfrm>
          <a:prstGeom prst="rect">
            <a:avLst/>
          </a:prstGeom>
          <a:noFill/>
        </p:spPr>
        <p:txBody>
          <a:bodyPr wrap="none" lIns="0" tIns="0" rIns="0" bIns="0" anchor="ctr"/>
          <a:lstStyle/>
          <a:p>
            <a:pPr algn="l"/>
            <a:r>
              <a:rPr lang="zh-CN" altLang="en-US" sz="1200" dirty="0">
                <a:solidFill>
                  <a:srgbClr val="3F3F46"/>
                </a:solidFill>
                <a:latin typeface="Times New Roman"/>
                <a:ea typeface="微软雅黑"/>
              </a:rPr>
              <a:t>C 2</a:t>
            </a:r>
            <a:r>
              <a:rPr lang="zh-CN" altLang="en-US" sz="1200" i="1" dirty="0">
                <a:solidFill>
                  <a:srgbClr val="3F3F46"/>
                </a:solidFill>
                <a:latin typeface="Times New Roman"/>
                <a:ea typeface="微软雅黑"/>
              </a:rPr>
              <a:t>p</a:t>
            </a:r>
          </a:p>
        </p:txBody>
      </p:sp>
      <p:pic>
        <p:nvPicPr>
          <p:cNvPr id="5" name="图片 4">
            <a:extLst>
              <a:ext uri="{FF2B5EF4-FFF2-40B4-BE49-F238E27FC236}">
                <a16:creationId xmlns:a16="http://schemas.microsoft.com/office/drawing/2014/main" id="{609FEFC5-510C-46D1-809C-98693D67AD64}"/>
              </a:ext>
            </a:extLst>
          </p:cNvPr>
          <p:cNvPicPr>
            <a:picLocks noChangeAspect="1"/>
          </p:cNvPicPr>
          <p:nvPr/>
        </p:nvPicPr>
        <p:blipFill>
          <a:blip r:embed="rId3"/>
          <a:stretch>
            <a:fillRect/>
          </a:stretch>
        </p:blipFill>
        <p:spPr>
          <a:xfrm>
            <a:off x="11026068" y="4642601"/>
            <a:ext cx="488981" cy="308469"/>
          </a:xfrm>
          <a:prstGeom prst="rect">
            <a:avLst/>
          </a:prstGeom>
        </p:spPr>
      </p:pic>
      <p:pic>
        <p:nvPicPr>
          <p:cNvPr id="6" name="图片 5">
            <a:extLst>
              <a:ext uri="{FF2B5EF4-FFF2-40B4-BE49-F238E27FC236}">
                <a16:creationId xmlns:a16="http://schemas.microsoft.com/office/drawing/2014/main" id="{75FF35AC-A22A-4CE3-B5DB-0BFFF5E83609}"/>
              </a:ext>
            </a:extLst>
          </p:cNvPr>
          <p:cNvPicPr>
            <a:picLocks noChangeAspect="1"/>
          </p:cNvPicPr>
          <p:nvPr/>
        </p:nvPicPr>
        <p:blipFill>
          <a:blip r:embed="rId4"/>
          <a:stretch>
            <a:fillRect/>
          </a:stretch>
        </p:blipFill>
        <p:spPr>
          <a:xfrm>
            <a:off x="10969391" y="4251341"/>
            <a:ext cx="545658" cy="308469"/>
          </a:xfrm>
          <a:prstGeom prst="rect">
            <a:avLst/>
          </a:prstGeom>
        </p:spPr>
      </p:pic>
      <p:pic>
        <p:nvPicPr>
          <p:cNvPr id="7" name="图片 6">
            <a:extLst>
              <a:ext uri="{FF2B5EF4-FFF2-40B4-BE49-F238E27FC236}">
                <a16:creationId xmlns:a16="http://schemas.microsoft.com/office/drawing/2014/main" id="{7769A5C5-E67B-4EE4-A1F1-8EAFE6A7A1BA}"/>
              </a:ext>
            </a:extLst>
          </p:cNvPr>
          <p:cNvPicPr>
            <a:picLocks noChangeAspect="1"/>
          </p:cNvPicPr>
          <p:nvPr/>
        </p:nvPicPr>
        <p:blipFill>
          <a:blip r:embed="rId5"/>
          <a:stretch>
            <a:fillRect/>
          </a:stretch>
        </p:blipFill>
        <p:spPr>
          <a:xfrm>
            <a:off x="10897068" y="3197705"/>
            <a:ext cx="560771" cy="292132"/>
          </a:xfrm>
          <a:prstGeom prst="rect">
            <a:avLst/>
          </a:prstGeom>
        </p:spPr>
      </p:pic>
      <p:pic>
        <p:nvPicPr>
          <p:cNvPr id="8" name="图片 7">
            <a:extLst>
              <a:ext uri="{FF2B5EF4-FFF2-40B4-BE49-F238E27FC236}">
                <a16:creationId xmlns:a16="http://schemas.microsoft.com/office/drawing/2014/main" id="{A7BC10B4-03C1-4B0E-886B-24ABF36EAD5B}"/>
              </a:ext>
            </a:extLst>
          </p:cNvPr>
          <p:cNvPicPr>
            <a:picLocks noChangeAspect="1"/>
          </p:cNvPicPr>
          <p:nvPr/>
        </p:nvPicPr>
        <p:blipFill>
          <a:blip r:embed="rId6"/>
          <a:stretch>
            <a:fillRect/>
          </a:stretch>
        </p:blipFill>
        <p:spPr>
          <a:xfrm>
            <a:off x="10981215" y="2841473"/>
            <a:ext cx="367079" cy="301673"/>
          </a:xfrm>
          <a:prstGeom prst="rect">
            <a:avLst/>
          </a:prstGeom>
        </p:spPr>
      </p:pic>
      <p:pic>
        <p:nvPicPr>
          <p:cNvPr id="9" name="图片 8">
            <a:extLst>
              <a:ext uri="{FF2B5EF4-FFF2-40B4-BE49-F238E27FC236}">
                <a16:creationId xmlns:a16="http://schemas.microsoft.com/office/drawing/2014/main" id="{9F3E6703-7102-4FC3-8563-45E995272E14}"/>
              </a:ext>
            </a:extLst>
          </p:cNvPr>
          <p:cNvPicPr>
            <a:picLocks noChangeAspect="1"/>
          </p:cNvPicPr>
          <p:nvPr/>
        </p:nvPicPr>
        <p:blipFill>
          <a:blip r:embed="rId7"/>
          <a:stretch>
            <a:fillRect/>
          </a:stretch>
        </p:blipFill>
        <p:spPr>
          <a:xfrm>
            <a:off x="10851718" y="2481881"/>
            <a:ext cx="626071" cy="303962"/>
          </a:xfrm>
          <a:prstGeom prst="rect">
            <a:avLst/>
          </a:prstGeom>
        </p:spPr>
      </p:pic>
      <p:pic>
        <p:nvPicPr>
          <p:cNvPr id="10" name="图片 9">
            <a:extLst>
              <a:ext uri="{FF2B5EF4-FFF2-40B4-BE49-F238E27FC236}">
                <a16:creationId xmlns:a16="http://schemas.microsoft.com/office/drawing/2014/main" id="{662B0768-810D-4A8F-82B7-B2BB934AACF0}"/>
              </a:ext>
            </a:extLst>
          </p:cNvPr>
          <p:cNvPicPr>
            <a:picLocks noChangeAspect="1"/>
          </p:cNvPicPr>
          <p:nvPr/>
        </p:nvPicPr>
        <p:blipFill>
          <a:blip r:embed="rId8"/>
          <a:stretch>
            <a:fillRect/>
          </a:stretch>
        </p:blipFill>
        <p:spPr>
          <a:xfrm>
            <a:off x="10851718" y="2049126"/>
            <a:ext cx="596103" cy="405282"/>
          </a:xfrm>
          <a:prstGeom prst="rect">
            <a:avLst/>
          </a:prstGeom>
        </p:spPr>
      </p:pic>
      <p:pic>
        <p:nvPicPr>
          <p:cNvPr id="11" name="图片 10">
            <a:extLst>
              <a:ext uri="{FF2B5EF4-FFF2-40B4-BE49-F238E27FC236}">
                <a16:creationId xmlns:a16="http://schemas.microsoft.com/office/drawing/2014/main" id="{6E6265D9-E302-4146-9CCA-C504FCA36C74}"/>
              </a:ext>
            </a:extLst>
          </p:cNvPr>
          <p:cNvPicPr>
            <a:picLocks noChangeAspect="1"/>
          </p:cNvPicPr>
          <p:nvPr/>
        </p:nvPicPr>
        <p:blipFill>
          <a:blip r:embed="rId9"/>
          <a:stretch>
            <a:fillRect/>
          </a:stretch>
        </p:blipFill>
        <p:spPr>
          <a:xfrm>
            <a:off x="10775312" y="1236776"/>
            <a:ext cx="682527" cy="614855"/>
          </a:xfrm>
          <a:prstGeom prst="rect">
            <a:avLst/>
          </a:prstGeom>
        </p:spPr>
      </p:pic>
      <p:sp>
        <p:nvSpPr>
          <p:cNvPr id="147" name="箭头">
            <a:extLst>
              <a:ext uri="{FF2B5EF4-FFF2-40B4-BE49-F238E27FC236}">
                <a16:creationId xmlns:a16="http://schemas.microsoft.com/office/drawing/2014/main" id="{28F7E61E-BB09-43F2-9C9B-E964D5C6DE35}"/>
              </a:ext>
            </a:extLst>
          </p:cNvPr>
          <p:cNvSpPr/>
          <p:nvPr/>
        </p:nvSpPr>
        <p:spPr>
          <a:xfrm flipH="1">
            <a:off x="2600932" y="3802861"/>
            <a:ext cx="571973" cy="448480"/>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
        <p:nvSpPr>
          <p:cNvPr id="148" name="箭头">
            <a:extLst>
              <a:ext uri="{FF2B5EF4-FFF2-40B4-BE49-F238E27FC236}">
                <a16:creationId xmlns:a16="http://schemas.microsoft.com/office/drawing/2014/main" id="{0B5F5796-96F0-4770-9E83-7FF822C236F2}"/>
              </a:ext>
            </a:extLst>
          </p:cNvPr>
          <p:cNvSpPr/>
          <p:nvPr/>
        </p:nvSpPr>
        <p:spPr>
          <a:xfrm flipH="1">
            <a:off x="2594159" y="2824901"/>
            <a:ext cx="569171" cy="1113722"/>
          </a:xfrm>
          <a:prstGeom prst="straightConnector1">
            <a:avLst/>
          </a:prstGeom>
          <a:ln w="12700" cap="rnd">
            <a:solidFill>
              <a:srgbClr val="9CA3AF"/>
            </a:solidFill>
            <a:prstDash val="dash"/>
          </a:ln>
        </p:spPr>
        <p:txBody>
          <a:bodyPr/>
          <a:lstStyle/>
          <a:p>
            <a:endParaRPr lang="zh-CN" sz="1300">
              <a:latin typeface="Times New Roman"/>
              <a:ea typeface="微软雅黑"/>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0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0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0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90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0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91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9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9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0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9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91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1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91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44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27"/>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40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01"/>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02"/>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03"/>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40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40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40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407"/>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08"/>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409"/>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410"/>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411"/>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412"/>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1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414"/>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415"/>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416"/>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417"/>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418"/>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419"/>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420"/>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421"/>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42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423"/>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424"/>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425"/>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426"/>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428"/>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430"/>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432"/>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434"/>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436"/>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438"/>
                                        </p:tgtEl>
                                        <p:attrNameLst>
                                          <p:attrName>style.visibility</p:attrName>
                                        </p:attrNameLst>
                                      </p:cBhvr>
                                      <p:to>
                                        <p:strVal val="visible"/>
                                      </p:to>
                                    </p:set>
                                  </p:childTnLst>
                                </p:cTn>
                              </p:par>
                              <p:par>
                                <p:cTn id="133" presetID="1" presetClass="entr" presetSubtype="0" fill="hold" nodeType="withEffect">
                                  <p:stCondLst>
                                    <p:cond delay="0"/>
                                  </p:stCondLst>
                                  <p:childTnLst>
                                    <p:set>
                                      <p:cBhvr>
                                        <p:cTn id="134" dur="1" fill="hold">
                                          <p:stCondLst>
                                            <p:cond delay="0"/>
                                          </p:stCondLst>
                                        </p:cTn>
                                        <p:tgtEl>
                                          <p:spTgt spid="445"/>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nodeType="clickEffect">
                                  <p:stCondLst>
                                    <p:cond delay="0"/>
                                  </p:stCondLst>
                                  <p:childTnLst>
                                    <p:set>
                                      <p:cBhvr>
                                        <p:cTn id="138" dur="1" fill="hold">
                                          <p:stCondLst>
                                            <p:cond delay="0"/>
                                          </p:stCondLst>
                                        </p:cTn>
                                        <p:tgtEl>
                                          <p:spTgt spid="11"/>
                                        </p:tgtEl>
                                        <p:attrNameLst>
                                          <p:attrName>style.visibility</p:attrName>
                                        </p:attrNameLst>
                                      </p:cBhvr>
                                      <p:to>
                                        <p:strVal val="visible"/>
                                      </p:to>
                                    </p:set>
                                  </p:childTnLst>
                                </p:cTn>
                              </p:par>
                              <p:par>
                                <p:cTn id="139" presetID="1" presetClass="entr" presetSubtype="0" fill="hold" nodeType="withEffect">
                                  <p:stCondLst>
                                    <p:cond delay="0"/>
                                  </p:stCondLst>
                                  <p:childTnLst>
                                    <p:set>
                                      <p:cBhvr>
                                        <p:cTn id="140" dur="1" fill="hold">
                                          <p:stCondLst>
                                            <p:cond delay="0"/>
                                          </p:stCondLst>
                                        </p:cTn>
                                        <p:tgtEl>
                                          <p:spTgt spid="10"/>
                                        </p:tgtEl>
                                        <p:attrNameLst>
                                          <p:attrName>style.visibility</p:attrName>
                                        </p:attrNameLst>
                                      </p:cBhvr>
                                      <p:to>
                                        <p:strVal val="visible"/>
                                      </p:to>
                                    </p:set>
                                  </p:childTnLst>
                                </p:cTn>
                              </p:par>
                              <p:par>
                                <p:cTn id="141" presetID="1" presetClass="entr" presetSubtype="0" fill="hold" nodeType="withEffect">
                                  <p:stCondLst>
                                    <p:cond delay="0"/>
                                  </p:stCondLst>
                                  <p:childTnLst>
                                    <p:set>
                                      <p:cBhvr>
                                        <p:cTn id="142" dur="1" fill="hold">
                                          <p:stCondLst>
                                            <p:cond delay="0"/>
                                          </p:stCondLst>
                                        </p:cTn>
                                        <p:tgtEl>
                                          <p:spTgt spid="9"/>
                                        </p:tgtEl>
                                        <p:attrNameLst>
                                          <p:attrName>style.visibility</p:attrName>
                                        </p:attrNameLst>
                                      </p:cBhvr>
                                      <p:to>
                                        <p:strVal val="visible"/>
                                      </p:to>
                                    </p:set>
                                  </p:childTnLst>
                                </p:cTn>
                              </p:par>
                              <p:par>
                                <p:cTn id="143" presetID="1" presetClass="entr" presetSubtype="0" fill="hold" nodeType="withEffect">
                                  <p:stCondLst>
                                    <p:cond delay="0"/>
                                  </p:stCondLst>
                                  <p:childTnLst>
                                    <p:set>
                                      <p:cBhvr>
                                        <p:cTn id="144" dur="1" fill="hold">
                                          <p:stCondLst>
                                            <p:cond delay="0"/>
                                          </p:stCondLst>
                                        </p:cTn>
                                        <p:tgtEl>
                                          <p:spTgt spid="7"/>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8"/>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6"/>
                                        </p:tgtEl>
                                        <p:attrNameLst>
                                          <p:attrName>style.visibility</p:attrName>
                                        </p:attrNameLst>
                                      </p:cBhvr>
                                      <p:to>
                                        <p:strVal val="visible"/>
                                      </p:to>
                                    </p:set>
                                  </p:childTnLst>
                                </p:cTn>
                              </p:par>
                              <p:par>
                                <p:cTn id="149" presetID="1" presetClass="entr" presetSubtype="0" fill="hold" nodeType="withEffect">
                                  <p:stCondLst>
                                    <p:cond delay="0"/>
                                  </p:stCondLst>
                                  <p:childTnLst>
                                    <p:set>
                                      <p:cBhvr>
                                        <p:cTn id="150" dur="1" fill="hold">
                                          <p:stCondLst>
                                            <p:cond delay="0"/>
                                          </p:stCondLst>
                                        </p:cTn>
                                        <p:tgtEl>
                                          <p:spTgt spid="5"/>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nodeType="clickEffect">
                                  <p:stCondLst>
                                    <p:cond delay="0"/>
                                  </p:stCondLst>
                                  <p:childTnLst>
                                    <p:set>
                                      <p:cBhvr>
                                        <p:cTn id="154" dur="1" fill="hold">
                                          <p:stCondLst>
                                            <p:cond delay="0"/>
                                          </p:stCondLst>
                                        </p:cTn>
                                        <p:tgtEl>
                                          <p:spTgt spid="326"/>
                                        </p:tgtEl>
                                        <p:attrNameLst>
                                          <p:attrName>style.visibility</p:attrName>
                                        </p:attrNameLst>
                                      </p:cBhvr>
                                      <p:to>
                                        <p:strVal val="visible"/>
                                      </p:to>
                                    </p:set>
                                  </p:childTnLst>
                                </p:cTn>
                              </p:par>
                            </p:childTnLst>
                          </p:cTn>
                        </p:par>
                      </p:childTnLst>
                    </p:cTn>
                  </p:par>
                </p:childTnLst>
              </p:cTn>
              <p:prevCondLst>
                <p:cond evt="onPrev" delay="0"/>
              </p:prevCondLst>
              <p:nextCondLst>
                <p:cond evt="onNext" delay="0">
                  <p:tgtEl>
                    <p:sldTgt/>
                  </p:tgtEl>
                </p:cond>
              </p:nextCondLst>
            </p:seq>
          </p:childTnLst>
        </p:cTn>
      </p:par>
    </p:tnLst>
    <p:bldLst>
      <p:bldP spid="902" grpId="0"/>
      <p:bldP spid="904" grpId="0"/>
      <p:bldP spid="905" grpId="0"/>
      <p:bldP spid="906" grpId="0"/>
      <p:bldP spid="907" grpId="0"/>
      <p:bldP spid="908" grpId="0"/>
      <p:bldP spid="909" grpId="0"/>
      <p:bldP spid="910" grpId="0"/>
      <p:bldP spid="911" grpId="0"/>
      <p:bldP spid="912" grpId="0"/>
      <p:bldP spid="913" grpId="0"/>
      <p:bldP spid="914" grpId="0"/>
      <p:bldP spid="915" grpId="0"/>
      <p:bldP spid="916" grpId="0"/>
      <p:bldP spid="917" grpId="0"/>
      <p:bldP spid="918" grpId="0"/>
      <p:bldP spid="919" grpId="0"/>
      <p:bldP spid="920" grpId="0"/>
      <p:bldP spid="921" grpId="0"/>
      <p:bldP spid="922" grpId="0"/>
      <p:bldP spid="923" grpId="0"/>
      <p:bldP spid="924" grpId="0"/>
      <p:bldP spid="9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6">
            <a:extLst>
              <a:ext uri="{FF2B5EF4-FFF2-40B4-BE49-F238E27FC236}">
                <a16:creationId xmlns:a16="http://schemas.microsoft.com/office/drawing/2014/main" id="{B32A50F9-04AD-4DD3-A53F-705F6A74B478}"/>
              </a:ext>
            </a:extLst>
          </p:cNvPr>
          <p:cNvPicPr>
            <a:picLocks noChangeAspect="1"/>
          </p:cNvPicPr>
          <p:nvPr/>
        </p:nvPicPr>
        <p:blipFill rotWithShape="1">
          <a:blip r:embed="rId2"/>
          <a:srcRect l="67849" t="14235" r="20694" b="54539"/>
          <a:stretch/>
        </p:blipFill>
        <p:spPr>
          <a:xfrm rot="16490683">
            <a:off x="7403145" y="1873075"/>
            <a:ext cx="2542400" cy="2309815"/>
          </a:xfrm>
          <a:prstGeom prst="rect">
            <a:avLst/>
          </a:prstGeom>
          <a:ln/>
        </p:spPr>
      </p:pic>
      <p:sp>
        <p:nvSpPr>
          <p:cNvPr id="448"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449"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dirty="0">
                <a:solidFill>
                  <a:srgbClr val="FFFFFF"/>
                </a:solidFill>
                <a:latin typeface="Times New Roman"/>
                <a:ea typeface="微软雅黑"/>
              </a:rPr>
              <a:t>《材料计算物理》·</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第二章</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密度泛函理论基础</a:t>
            </a:r>
            <a:endParaRPr dirty="0">
              <a:latin typeface="Times New Roman"/>
              <a:ea typeface="微软雅黑"/>
            </a:endParaRPr>
          </a:p>
        </p:txBody>
      </p:sp>
      <p:sp>
        <p:nvSpPr>
          <p:cNvPr id="450"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451"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zh-CN" sz="2475" b="1">
                <a:solidFill>
                  <a:srgbClr val="0E3F8C"/>
                </a:solidFill>
                <a:latin typeface="Times New Roman"/>
                <a:ea typeface="微软雅黑"/>
              </a:rPr>
              <a:t>旁证：NO</a:t>
            </a:r>
            <a:r>
              <a:rPr lang="en-US" sz="2475" b="1" baseline="-25000">
                <a:solidFill>
                  <a:srgbClr val="0E3F8C"/>
                </a:solidFill>
                <a:latin typeface="Times New Roman"/>
                <a:ea typeface="微软雅黑"/>
              </a:rPr>
              <a:t>2</a:t>
            </a:r>
            <a:r>
              <a:rPr lang="zh-CN" sz="2475" b="1">
                <a:solidFill>
                  <a:srgbClr val="0E3F8C"/>
                </a:solidFill>
                <a:latin typeface="Times New Roman"/>
                <a:ea typeface="微软雅黑"/>
              </a:rPr>
              <a:t>——多一个电子，命运截然不同</a:t>
            </a:r>
            <a:endParaRPr>
              <a:latin typeface="Times New Roman"/>
              <a:ea typeface="微软雅黑"/>
            </a:endParaRPr>
          </a:p>
        </p:txBody>
      </p:sp>
      <p:pic>
        <p:nvPicPr>
          <p:cNvPr id="452" name="图片 6"/>
          <p:cNvPicPr>
            <a:picLocks noChangeAspect="1"/>
          </p:cNvPicPr>
          <p:nvPr/>
        </p:nvPicPr>
        <p:blipFill rotWithShape="1">
          <a:blip r:embed="rId2"/>
          <a:srcRect l="12043" t="36442" r="65674" b="30638"/>
          <a:stretch/>
        </p:blipFill>
        <p:spPr>
          <a:xfrm>
            <a:off x="2798796" y="2359757"/>
            <a:ext cx="1439829" cy="709041"/>
          </a:xfrm>
          <a:prstGeom prst="rect">
            <a:avLst/>
          </a:prstGeom>
          <a:ln/>
        </p:spPr>
      </p:pic>
      <p:sp>
        <p:nvSpPr>
          <p:cNvPr id="453" name="矩形: 圆角 7"/>
          <p:cNvSpPr/>
          <p:nvPr/>
        </p:nvSpPr>
        <p:spPr>
          <a:xfrm>
            <a:off x="381000" y="4743450"/>
            <a:ext cx="3781425" cy="895350"/>
          </a:xfrm>
          <a:prstGeom prst="roundRect">
            <a:avLst>
              <a:gd name="adj" fmla="val 10638"/>
            </a:avLst>
          </a:prstGeom>
          <a:solidFill>
            <a:srgbClr val="F0F6FF"/>
          </a:solidFill>
          <a:ln/>
        </p:spPr>
        <p:txBody>
          <a:bodyPr/>
          <a:lstStyle/>
          <a:p>
            <a:endParaRPr sz="1600">
              <a:latin typeface="Times New Roman"/>
              <a:ea typeface="微软雅黑"/>
            </a:endParaRPr>
          </a:p>
        </p:txBody>
      </p:sp>
      <p:sp>
        <p:nvSpPr>
          <p:cNvPr id="454" name="文本框 8" descr="{&quot;isTemplate&quot;:true,&quot;type&quot;:&quot;text&quot;}"/>
          <p:cNvSpPr txBox="1"/>
          <p:nvPr/>
        </p:nvSpPr>
        <p:spPr>
          <a:xfrm>
            <a:off x="458766" y="4765725"/>
            <a:ext cx="3557821" cy="666750"/>
          </a:xfrm>
          <a:prstGeom prst="rect">
            <a:avLst/>
          </a:prstGeom>
        </p:spPr>
        <p:txBody>
          <a:bodyPr wrap="square" lIns="0" tIns="0" rIns="0" bIns="0">
            <a:noAutofit/>
          </a:bodyPr>
          <a:lstStyle/>
          <a:p>
            <a:pPr>
              <a:lnSpc>
                <a:spcPct val="170000"/>
              </a:lnSpc>
            </a:pPr>
            <a:r>
              <a:rPr lang="zh-CN" sz="1600" dirty="0">
                <a:solidFill>
                  <a:srgbClr val="1F2937"/>
                </a:solidFill>
                <a:latin typeface="Times New Roman"/>
                <a:ea typeface="微软雅黑"/>
              </a:rPr>
              <a:t>第 17 个电子挤进反键轨道，键级 2→1.5，直线构型撑不住，被"压"成 134°</a:t>
            </a:r>
            <a:endParaRPr sz="1600" dirty="0">
              <a:latin typeface="Times New Roman"/>
              <a:ea typeface="微软雅黑"/>
            </a:endParaRPr>
          </a:p>
        </p:txBody>
      </p:sp>
      <p:sp>
        <p:nvSpPr>
          <p:cNvPr id="455" name="矩形: 圆角 9"/>
          <p:cNvSpPr/>
          <p:nvPr/>
        </p:nvSpPr>
        <p:spPr>
          <a:xfrm>
            <a:off x="4238625" y="4708112"/>
            <a:ext cx="3714750" cy="930688"/>
          </a:xfrm>
          <a:prstGeom prst="roundRect">
            <a:avLst>
              <a:gd name="adj" fmla="val 10638"/>
            </a:avLst>
          </a:prstGeom>
          <a:solidFill>
            <a:srgbClr val="F0F6FF"/>
          </a:solidFill>
          <a:ln/>
        </p:spPr>
        <p:txBody>
          <a:bodyPr/>
          <a:lstStyle/>
          <a:p>
            <a:endParaRPr sz="1600">
              <a:latin typeface="Times New Roman"/>
              <a:ea typeface="微软雅黑"/>
            </a:endParaRPr>
          </a:p>
        </p:txBody>
      </p:sp>
      <p:sp>
        <p:nvSpPr>
          <p:cNvPr id="456" name="文本框 10" descr="{&quot;isTemplate&quot;:true,&quot;type&quot;:&quot;text&quot;}"/>
          <p:cNvSpPr txBox="1"/>
          <p:nvPr/>
        </p:nvSpPr>
        <p:spPr>
          <a:xfrm>
            <a:off x="4339290" y="4789962"/>
            <a:ext cx="3627720" cy="666750"/>
          </a:xfrm>
          <a:prstGeom prst="rect">
            <a:avLst/>
          </a:prstGeom>
        </p:spPr>
        <p:txBody>
          <a:bodyPr wrap="square" lIns="0" tIns="0" rIns="0" bIns="0">
            <a:noAutofit/>
          </a:bodyPr>
          <a:lstStyle/>
          <a:p>
            <a:pPr>
              <a:lnSpc>
                <a:spcPct val="170000"/>
              </a:lnSpc>
            </a:pPr>
            <a:r>
              <a:rPr lang="zh-CN" sz="1600" dirty="0">
                <a:solidFill>
                  <a:srgbClr val="1F2937"/>
                </a:solidFill>
                <a:latin typeface="Times New Roman"/>
                <a:ea typeface="微软雅黑"/>
              </a:rPr>
              <a:t>NO</a:t>
            </a:r>
            <a:r>
              <a:rPr lang="en-US" sz="1600" baseline="-25000" dirty="0">
                <a:solidFill>
                  <a:srgbClr val="1F2937"/>
                </a:solidFill>
                <a:latin typeface="Times New Roman"/>
                <a:ea typeface="微软雅黑"/>
              </a:rPr>
              <a:t>2</a:t>
            </a:r>
            <a:r>
              <a:rPr lang="zh-CN" sz="1600" dirty="0">
                <a:solidFill>
                  <a:srgbClr val="1F2937"/>
                </a:solidFill>
                <a:latin typeface="Times New Roman"/>
                <a:ea typeface="微软雅黑"/>
              </a:rPr>
              <a:t> 是自由基，单电子见谁都想成键——活性极高</a:t>
            </a:r>
            <a:endParaRPr sz="1600" dirty="0">
              <a:latin typeface="Times New Roman"/>
              <a:ea typeface="微软雅黑"/>
            </a:endParaRPr>
          </a:p>
        </p:txBody>
      </p:sp>
      <p:sp>
        <p:nvSpPr>
          <p:cNvPr id="457" name="矩形: 圆角 11"/>
          <p:cNvSpPr/>
          <p:nvPr/>
        </p:nvSpPr>
        <p:spPr>
          <a:xfrm>
            <a:off x="8105775" y="4743450"/>
            <a:ext cx="3705225" cy="895350"/>
          </a:xfrm>
          <a:prstGeom prst="roundRect">
            <a:avLst>
              <a:gd name="adj" fmla="val 10638"/>
            </a:avLst>
          </a:prstGeom>
          <a:solidFill>
            <a:srgbClr val="FFF8E6"/>
          </a:solidFill>
          <a:ln/>
        </p:spPr>
        <p:txBody>
          <a:bodyPr/>
          <a:lstStyle/>
          <a:p>
            <a:endParaRPr sz="1600">
              <a:latin typeface="Times New Roman"/>
              <a:ea typeface="微软雅黑"/>
            </a:endParaRPr>
          </a:p>
        </p:txBody>
      </p:sp>
      <p:sp>
        <p:nvSpPr>
          <p:cNvPr id="458" name="文本框 12" descr="{&quot;isTemplate&quot;:true,&quot;type&quot;:&quot;text&quot;}"/>
          <p:cNvSpPr txBox="1"/>
          <p:nvPr/>
        </p:nvSpPr>
        <p:spPr>
          <a:xfrm>
            <a:off x="8277224" y="4768833"/>
            <a:ext cx="3362325" cy="666750"/>
          </a:xfrm>
          <a:prstGeom prst="rect">
            <a:avLst/>
          </a:prstGeom>
        </p:spPr>
        <p:txBody>
          <a:bodyPr wrap="square" lIns="0" tIns="0" rIns="0" bIns="0">
            <a:noAutofit/>
          </a:bodyPr>
          <a:lstStyle/>
          <a:p>
            <a:pPr>
              <a:lnSpc>
                <a:spcPct val="170000"/>
              </a:lnSpc>
            </a:pPr>
            <a:r>
              <a:rPr lang="zh-CN" sz="1600" b="1" dirty="0">
                <a:solidFill>
                  <a:srgbClr val="8A6D1A"/>
                </a:solidFill>
                <a:latin typeface="Times New Roman"/>
                <a:ea typeface="微软雅黑"/>
              </a:rPr>
              <a:t>课堂互动：先猜后验——给 CO</a:t>
            </a:r>
            <a:r>
              <a:rPr lang="en-US" sz="1600" b="1" baseline="-25000" dirty="0">
                <a:solidFill>
                  <a:srgbClr val="8A6D1A"/>
                </a:solidFill>
                <a:latin typeface="Times New Roman"/>
                <a:ea typeface="微软雅黑"/>
              </a:rPr>
              <a:t>2</a:t>
            </a:r>
            <a:r>
              <a:rPr lang="zh-CN" sz="1600" b="1" dirty="0">
                <a:solidFill>
                  <a:srgbClr val="8A6D1A"/>
                </a:solidFill>
                <a:latin typeface="Times New Roman"/>
                <a:ea typeface="微软雅黑"/>
              </a:rPr>
              <a:t> 也喂 1 个电子，它的键角会变成多少？</a:t>
            </a:r>
            <a:endParaRPr sz="1600" dirty="0">
              <a:latin typeface="Times New Roman"/>
              <a:ea typeface="微软雅黑"/>
            </a:endParaRPr>
          </a:p>
        </p:txBody>
      </p:sp>
      <p:sp>
        <p:nvSpPr>
          <p:cNvPr id="459" name="文本框 13"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460" name="文本框 14" descr="{&quot;isTemplate&quot;:true,&quot;type&quot;:&quot;text&quot;}"/>
          <p:cNvSpPr txBox="1"/>
          <p:nvPr/>
        </p:nvSpPr>
        <p:spPr>
          <a:xfrm>
            <a:off x="11391900" y="6438900"/>
            <a:ext cx="41910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10 / 16</a:t>
            </a:r>
            <a:endParaRPr>
              <a:latin typeface="Times New Roman"/>
              <a:ea typeface="微软雅黑"/>
            </a:endParaRPr>
          </a:p>
        </p:txBody>
      </p:sp>
      <p:sp>
        <p:nvSpPr>
          <p:cNvPr id="461" name="矩形: 圆角 15"/>
          <p:cNvSpPr/>
          <p:nvPr/>
        </p:nvSpPr>
        <p:spPr>
          <a:xfrm>
            <a:off x="438150" y="5700000"/>
            <a:ext cx="11430000" cy="650000"/>
          </a:xfrm>
          <a:prstGeom prst="roundRect">
            <a:avLst>
              <a:gd name="adj" fmla="val 8000"/>
            </a:avLst>
          </a:prstGeom>
          <a:solidFill>
            <a:srgbClr val="EAF7EF"/>
          </a:solidFill>
          <a:ln/>
        </p:spPr>
        <p:txBody>
          <a:bodyPr/>
          <a:lstStyle/>
          <a:p>
            <a:endParaRPr>
              <a:latin typeface="Times New Roman"/>
              <a:ea typeface="微软雅黑"/>
            </a:endParaRPr>
          </a:p>
        </p:txBody>
      </p:sp>
      <p:sp>
        <p:nvSpPr>
          <p:cNvPr id="462" name="任意多边形: 形状 16"/>
          <p:cNvSpPr/>
          <p:nvPr/>
        </p:nvSpPr>
        <p:spPr>
          <a:xfrm>
            <a:off x="438150" y="5700000"/>
            <a:ext cx="11430000" cy="650000"/>
          </a:xfrm>
          <a:custGeom>
            <a:avLst/>
            <a:gdLst/>
            <a:ahLst/>
            <a:cxnLst/>
            <a:rect l="0" t="0" r="0" b="0"/>
            <a:pathLst>
              <a:path w="1200" h="100">
                <a:moveTo>
                  <a:pt x="8" y="0"/>
                </a:moveTo>
                <a:cubicBezTo>
                  <a:pt x="7" y="0"/>
                  <a:pt x="6" y="1"/>
                  <a:pt x="6" y="2"/>
                </a:cubicBezTo>
                <a:lnTo>
                  <a:pt x="6" y="98"/>
                </a:lnTo>
                <a:cubicBezTo>
                  <a:pt x="6" y="99"/>
                  <a:pt x="7" y="100"/>
                  <a:pt x="8" y="100"/>
                </a:cubicBezTo>
                <a:cubicBezTo>
                  <a:pt x="3" y="100"/>
                  <a:pt x="0" y="96"/>
                  <a:pt x="0" y="92"/>
                </a:cubicBezTo>
                <a:lnTo>
                  <a:pt x="0" y="8"/>
                </a:lnTo>
                <a:cubicBezTo>
                  <a:pt x="0" y="4"/>
                  <a:pt x="4" y="0"/>
                  <a:pt x="8" y="0"/>
                </a:cubicBezTo>
                <a:close/>
              </a:path>
            </a:pathLst>
          </a:custGeom>
          <a:solidFill>
            <a:srgbClr val="1E7A46"/>
          </a:solidFill>
          <a:ln/>
        </p:spPr>
        <p:txBody>
          <a:bodyPr/>
          <a:lstStyle/>
          <a:p>
            <a:endParaRPr>
              <a:latin typeface="Times New Roman"/>
              <a:ea typeface="微软雅黑"/>
            </a:endParaRPr>
          </a:p>
        </p:txBody>
      </p:sp>
      <p:sp>
        <p:nvSpPr>
          <p:cNvPr id="463" name="文本框 17" descr="{&quot;isTemplate&quot;:true,&quot;type&quot;:&quot;text&quot;}"/>
          <p:cNvSpPr txBox="1"/>
          <p:nvPr/>
        </p:nvSpPr>
        <p:spPr>
          <a:xfrm>
            <a:off x="628650" y="5810300"/>
            <a:ext cx="10991850" cy="450000"/>
          </a:xfrm>
          <a:prstGeom prst="rect">
            <a:avLst/>
          </a:prstGeom>
        </p:spPr>
        <p:txBody>
          <a:bodyPr wrap="square" lIns="0" tIns="0" rIns="0" bIns="0">
            <a:normAutofit/>
          </a:bodyPr>
          <a:lstStyle/>
          <a:p>
            <a:pPr>
              <a:lnSpc>
                <a:spcPct val="175000"/>
              </a:lnSpc>
            </a:pPr>
            <a:r>
              <a:rPr lang="zh-CN" sz="1600" b="1" dirty="0">
                <a:solidFill>
                  <a:srgbClr val="1E7A46"/>
                </a:solidFill>
                <a:latin typeface="Times New Roman"/>
                <a:ea typeface="微软雅黑"/>
              </a:rPr>
              <a:t>普适规律：</a:t>
            </a:r>
            <a:r>
              <a:rPr lang="zh-CN" sz="1600" dirty="0">
                <a:solidFill>
                  <a:srgbClr val="1F2937"/>
                </a:solidFill>
                <a:latin typeface="Times New Roman"/>
                <a:ea typeface="微软雅黑"/>
              </a:rPr>
              <a:t>电子数 → 反键轨道占据 → 构型弯曲 → 活性暴涨——NO</a:t>
            </a:r>
            <a:r>
              <a:rPr lang="zh-CN" sz="1600" baseline="-25000" dirty="0">
                <a:solidFill>
                  <a:srgbClr val="1F2937"/>
                </a:solidFill>
                <a:latin typeface="Times New Roman"/>
                <a:ea typeface="微软雅黑"/>
              </a:rPr>
              <a:t>2</a:t>
            </a:r>
            <a:r>
              <a:rPr lang="zh-CN" sz="1600" dirty="0">
                <a:solidFill>
                  <a:srgbClr val="1F2937"/>
                </a:solidFill>
                <a:latin typeface="Times New Roman"/>
                <a:ea typeface="微软雅黑"/>
              </a:rPr>
              <a:t> 与活化 CO</a:t>
            </a:r>
            <a:r>
              <a:rPr lang="zh-CN" sz="1600" baseline="-25000" dirty="0">
                <a:solidFill>
                  <a:srgbClr val="1F2937"/>
                </a:solidFill>
                <a:latin typeface="Times New Roman"/>
                <a:ea typeface="微软雅黑"/>
              </a:rPr>
              <a:t>2</a:t>
            </a:r>
            <a:r>
              <a:rPr lang="zh-CN" sz="1600" baseline="30000" dirty="0">
                <a:solidFill>
                  <a:srgbClr val="1F2937"/>
                </a:solidFill>
                <a:latin typeface="Times New Roman"/>
                <a:ea typeface="微软雅黑"/>
              </a:rPr>
              <a:t>-</a:t>
            </a:r>
            <a:r>
              <a:rPr lang="zh-CN" sz="1600" dirty="0">
                <a:solidFill>
                  <a:srgbClr val="1F2937"/>
                </a:solidFill>
                <a:latin typeface="Times New Roman"/>
                <a:ea typeface="微软雅黑"/>
              </a:rPr>
              <a:t> 是同一逻辑</a:t>
            </a:r>
            <a:r>
              <a:rPr lang="zh-CN" altLang="en-US" sz="1600" dirty="0">
                <a:solidFill>
                  <a:srgbClr val="1F2937"/>
                </a:solidFill>
                <a:latin typeface="Times New Roman"/>
                <a:ea typeface="微软雅黑"/>
              </a:rPr>
              <a:t>？</a:t>
            </a:r>
            <a:endParaRPr sz="1600" dirty="0">
              <a:latin typeface="Times New Roman"/>
              <a:ea typeface="微软雅黑"/>
            </a:endParaRPr>
          </a:p>
        </p:txBody>
      </p:sp>
      <p:sp>
        <p:nvSpPr>
          <p:cNvPr id="901" name="图注文字 901"/>
          <p:cNvSpPr txBox="1"/>
          <p:nvPr/>
        </p:nvSpPr>
        <p:spPr>
          <a:xfrm>
            <a:off x="1503199" y="1450178"/>
            <a:ext cx="4079422" cy="291566"/>
          </a:xfrm>
          <a:prstGeom prst="rect">
            <a:avLst/>
          </a:prstGeom>
          <a:noFill/>
        </p:spPr>
        <p:txBody>
          <a:bodyPr wrap="none" lIns="0" tIns="0" rIns="0" bIns="0" anchor="ctr"/>
          <a:lstStyle/>
          <a:p>
            <a:pPr algn="ctr"/>
            <a:r>
              <a:rPr lang="zh-CN" altLang="en-US" sz="1600" b="1" dirty="0">
                <a:solidFill>
                  <a:srgbClr val="1F2937"/>
                </a:solidFill>
                <a:latin typeface="Times New Roman"/>
                <a:ea typeface="微软雅黑"/>
              </a:rPr>
              <a:t>NO</a:t>
            </a:r>
            <a:r>
              <a:rPr lang="zh-CN" altLang="en-US" sz="1600" b="1" baseline="-25000" dirty="0">
                <a:solidFill>
                  <a:srgbClr val="1F2937"/>
                </a:solidFill>
                <a:latin typeface="Times New Roman"/>
                <a:ea typeface="微软雅黑"/>
              </a:rPr>
              <a:t>2</a:t>
            </a:r>
            <a:r>
              <a:rPr lang="zh-CN" altLang="en-US" sz="1600" b="1" dirty="0">
                <a:solidFill>
                  <a:srgbClr val="1F2937"/>
                </a:solidFill>
                <a:latin typeface="Times New Roman"/>
                <a:ea typeface="微软雅黑"/>
              </a:rPr>
              <a:t> 优化构型（PBE · 17e</a:t>
            </a:r>
            <a:r>
              <a:rPr lang="zh-CN" altLang="en-US" sz="1600" b="1" baseline="30000" dirty="0">
                <a:solidFill>
                  <a:srgbClr val="1F2937"/>
                </a:solidFill>
                <a:latin typeface="Times New Roman"/>
                <a:ea typeface="微软雅黑"/>
              </a:rPr>
              <a:t>-</a:t>
            </a:r>
            <a:r>
              <a:rPr lang="zh-CN" altLang="en-US" sz="1600" b="1" dirty="0">
                <a:solidFill>
                  <a:srgbClr val="1F2937"/>
                </a:solidFill>
                <a:latin typeface="Times New Roman"/>
                <a:ea typeface="微软雅黑"/>
              </a:rPr>
              <a:t>）</a:t>
            </a:r>
          </a:p>
        </p:txBody>
      </p:sp>
      <p:sp>
        <p:nvSpPr>
          <p:cNvPr id="902" name="图注文字 902"/>
          <p:cNvSpPr txBox="1"/>
          <p:nvPr/>
        </p:nvSpPr>
        <p:spPr>
          <a:xfrm>
            <a:off x="3146890" y="2270057"/>
            <a:ext cx="810049" cy="305930"/>
          </a:xfrm>
          <a:prstGeom prst="rect">
            <a:avLst/>
          </a:prstGeom>
          <a:noFill/>
        </p:spPr>
        <p:txBody>
          <a:bodyPr wrap="none" lIns="0" tIns="0" rIns="0" bIns="0" anchor="ctr"/>
          <a:lstStyle/>
          <a:p>
            <a:pPr algn="ctr"/>
            <a:r>
              <a:rPr lang="zh-CN" altLang="en-US" sz="1600" b="1" dirty="0">
                <a:solidFill>
                  <a:srgbClr val="1F2937"/>
                </a:solidFill>
                <a:latin typeface="Times New Roman"/>
                <a:ea typeface="微软雅黑"/>
              </a:rPr>
              <a:t>133.9°</a:t>
            </a:r>
          </a:p>
        </p:txBody>
      </p:sp>
      <p:sp>
        <p:nvSpPr>
          <p:cNvPr id="903" name="图注文字 903"/>
          <p:cNvSpPr txBox="1"/>
          <p:nvPr/>
        </p:nvSpPr>
        <p:spPr>
          <a:xfrm>
            <a:off x="2303632" y="3424835"/>
            <a:ext cx="2478557" cy="255657"/>
          </a:xfrm>
          <a:prstGeom prst="rect">
            <a:avLst/>
          </a:prstGeom>
          <a:noFill/>
        </p:spPr>
        <p:txBody>
          <a:bodyPr wrap="none" lIns="0" tIns="0" rIns="0" bIns="0" anchor="ctr"/>
          <a:lstStyle/>
          <a:p>
            <a:pPr algn="ctr"/>
            <a:r>
              <a:rPr lang="zh-CN" altLang="en-US" sz="1600" b="1">
                <a:solidFill>
                  <a:srgbClr val="1F2937"/>
                </a:solidFill>
                <a:latin typeface="Times New Roman"/>
                <a:ea typeface="微软雅黑"/>
              </a:rPr>
              <a:t>N–O = 1.212 Å（两条等长）</a:t>
            </a:r>
          </a:p>
        </p:txBody>
      </p:sp>
      <p:sp>
        <p:nvSpPr>
          <p:cNvPr id="904" name="图注文字 904"/>
          <p:cNvSpPr txBox="1"/>
          <p:nvPr/>
        </p:nvSpPr>
        <p:spPr>
          <a:xfrm>
            <a:off x="1316211" y="4030891"/>
            <a:ext cx="4453398" cy="219748"/>
          </a:xfrm>
          <a:prstGeom prst="rect">
            <a:avLst/>
          </a:prstGeom>
          <a:noFill/>
        </p:spPr>
        <p:txBody>
          <a:bodyPr wrap="none" lIns="0" tIns="0" rIns="0" bIns="0" anchor="ctr"/>
          <a:lstStyle/>
          <a:p>
            <a:pPr algn="ctr"/>
            <a:r>
              <a:rPr lang="zh-CN" altLang="en-US" sz="1600" b="1" dirty="0">
                <a:solidFill>
                  <a:srgbClr val="B03A36"/>
                </a:solidFill>
                <a:latin typeface="Times New Roman"/>
                <a:ea typeface="微软雅黑"/>
              </a:rPr>
              <a:t>总磁矩 ≈ 1 μ</a:t>
            </a:r>
            <a:r>
              <a:rPr lang="zh-CN" altLang="en-US" sz="1600" b="1" baseline="-25000" dirty="0">
                <a:solidFill>
                  <a:srgbClr val="B03A36"/>
                </a:solidFill>
                <a:latin typeface="Times New Roman"/>
                <a:ea typeface="微软雅黑"/>
              </a:rPr>
              <a:t>B</a:t>
            </a:r>
            <a:r>
              <a:rPr lang="zh-CN" altLang="en-US" sz="1600" b="1" dirty="0">
                <a:solidFill>
                  <a:srgbClr val="B03A36"/>
                </a:solidFill>
                <a:latin typeface="Times New Roman"/>
                <a:ea typeface="微软雅黑"/>
              </a:rPr>
              <a:t>：单个未配对电子</a:t>
            </a:r>
            <a:endParaRPr lang="en-US" altLang="zh-CN" sz="1600" b="1" dirty="0">
              <a:solidFill>
                <a:srgbClr val="B03A36"/>
              </a:solidFill>
              <a:latin typeface="Times New Roman"/>
              <a:ea typeface="微软雅黑"/>
            </a:endParaRPr>
          </a:p>
          <a:p>
            <a:pPr algn="ctr"/>
            <a:r>
              <a:rPr lang="zh-CN" altLang="en-US" sz="1600" b="1" dirty="0">
                <a:solidFill>
                  <a:srgbClr val="B03A36"/>
                </a:solidFill>
                <a:latin typeface="Times New Roman"/>
                <a:ea typeface="微软雅黑"/>
              </a:rPr>
              <a:t>（自由基，光化学烟雾元凶）</a:t>
            </a:r>
          </a:p>
        </p:txBody>
      </p:sp>
      <p:sp>
        <p:nvSpPr>
          <p:cNvPr id="905" name="图注文字 905"/>
          <p:cNvSpPr txBox="1"/>
          <p:nvPr/>
        </p:nvSpPr>
        <p:spPr>
          <a:xfrm>
            <a:off x="6341562" y="1305822"/>
            <a:ext cx="4036075" cy="291566"/>
          </a:xfrm>
          <a:prstGeom prst="rect">
            <a:avLst/>
          </a:prstGeom>
          <a:noFill/>
        </p:spPr>
        <p:txBody>
          <a:bodyPr wrap="none" lIns="0" tIns="0" rIns="0" bIns="0" anchor="ctr"/>
          <a:lstStyle/>
          <a:p>
            <a:pPr algn="ctr"/>
            <a:r>
              <a:rPr lang="zh-CN" altLang="en-US" sz="1600" b="1" dirty="0">
                <a:solidFill>
                  <a:srgbClr val="1F2937"/>
                </a:solidFill>
                <a:latin typeface="Times New Roman"/>
                <a:ea typeface="微软雅黑"/>
              </a:rPr>
              <a:t>多一个电子，命运截然不同：直线 → 弯曲</a:t>
            </a:r>
          </a:p>
        </p:txBody>
      </p:sp>
      <p:sp>
        <p:nvSpPr>
          <p:cNvPr id="906" name="图注文字 906"/>
          <p:cNvSpPr txBox="1"/>
          <p:nvPr/>
        </p:nvSpPr>
        <p:spPr>
          <a:xfrm>
            <a:off x="6654994" y="1671004"/>
            <a:ext cx="3368777" cy="241293"/>
          </a:xfrm>
          <a:prstGeom prst="rect">
            <a:avLst/>
          </a:prstGeom>
          <a:noFill/>
        </p:spPr>
        <p:txBody>
          <a:bodyPr wrap="none" lIns="0" tIns="0" rIns="0" bIns="0" anchor="ctr"/>
          <a:lstStyle/>
          <a:p>
            <a:pPr algn="ctr"/>
            <a:r>
              <a:rPr lang="zh-CN" altLang="en-US" sz="1600" b="1" dirty="0">
                <a:solidFill>
                  <a:srgbClr val="1F2937"/>
                </a:solidFill>
                <a:latin typeface="Times New Roman"/>
                <a:ea typeface="微软雅黑"/>
              </a:rPr>
              <a:t>CO</a:t>
            </a:r>
            <a:r>
              <a:rPr lang="zh-CN" altLang="en-US" sz="1600" b="1" baseline="-25000" dirty="0">
                <a:solidFill>
                  <a:srgbClr val="1F2937"/>
                </a:solidFill>
                <a:latin typeface="Times New Roman"/>
                <a:ea typeface="微软雅黑"/>
              </a:rPr>
              <a:t>2</a:t>
            </a:r>
            <a:r>
              <a:rPr lang="zh-CN" altLang="en-US" sz="1600" b="1" dirty="0">
                <a:solidFill>
                  <a:srgbClr val="1F2937"/>
                </a:solidFill>
                <a:latin typeface="Times New Roman"/>
                <a:ea typeface="微软雅黑"/>
              </a:rPr>
              <a:t>（16e</a:t>
            </a:r>
            <a:r>
              <a:rPr lang="zh-CN" altLang="en-US" sz="1600" b="1" baseline="30000" dirty="0">
                <a:solidFill>
                  <a:srgbClr val="1F2937"/>
                </a:solidFill>
                <a:latin typeface="Times New Roman"/>
                <a:ea typeface="微软雅黑"/>
              </a:rPr>
              <a:t>-</a:t>
            </a:r>
            <a:r>
              <a:rPr lang="zh-CN" altLang="en-US" sz="1600" b="1" dirty="0">
                <a:solidFill>
                  <a:srgbClr val="1F2937"/>
                </a:solidFill>
                <a:latin typeface="Times New Roman"/>
                <a:ea typeface="微软雅黑"/>
              </a:rPr>
              <a:t>）：直线 180°，C–O 1.176 Å</a:t>
            </a:r>
          </a:p>
        </p:txBody>
      </p:sp>
      <p:sp>
        <p:nvSpPr>
          <p:cNvPr id="908" name="图注文字 908"/>
          <p:cNvSpPr txBox="1"/>
          <p:nvPr/>
        </p:nvSpPr>
        <p:spPr>
          <a:xfrm>
            <a:off x="6857652" y="3993516"/>
            <a:ext cx="3902914" cy="241293"/>
          </a:xfrm>
          <a:prstGeom prst="rect">
            <a:avLst/>
          </a:prstGeom>
          <a:noFill/>
        </p:spPr>
        <p:txBody>
          <a:bodyPr wrap="none" lIns="0" tIns="0" rIns="0" bIns="0" anchor="ctr"/>
          <a:lstStyle/>
          <a:p>
            <a:pPr algn="ctr"/>
            <a:r>
              <a:rPr lang="zh-CN" altLang="en-US" sz="1600" b="1" dirty="0">
                <a:solidFill>
                  <a:srgbClr val="B03A36"/>
                </a:solidFill>
                <a:latin typeface="Times New Roman"/>
                <a:ea typeface="微软雅黑"/>
              </a:rPr>
              <a:t>NO</a:t>
            </a:r>
            <a:r>
              <a:rPr lang="zh-CN" altLang="en-US" sz="1600" b="1" baseline="-25000" dirty="0">
                <a:solidFill>
                  <a:srgbClr val="B03A36"/>
                </a:solidFill>
                <a:latin typeface="Times New Roman"/>
                <a:ea typeface="微软雅黑"/>
              </a:rPr>
              <a:t>2</a:t>
            </a:r>
            <a:r>
              <a:rPr lang="zh-CN" altLang="en-US" sz="1600" b="1" dirty="0">
                <a:solidFill>
                  <a:srgbClr val="B03A36"/>
                </a:solidFill>
                <a:latin typeface="Times New Roman"/>
                <a:ea typeface="微软雅黑"/>
              </a:rPr>
              <a:t>（17e</a:t>
            </a:r>
            <a:r>
              <a:rPr lang="zh-CN" altLang="en-US" sz="1600" b="1" baseline="30000" dirty="0">
                <a:solidFill>
                  <a:srgbClr val="B03A36"/>
                </a:solidFill>
                <a:latin typeface="Times New Roman"/>
                <a:ea typeface="微软雅黑"/>
              </a:rPr>
              <a:t>-</a:t>
            </a:r>
            <a:r>
              <a:rPr lang="zh-CN" altLang="en-US" sz="1600" b="1" dirty="0">
                <a:solidFill>
                  <a:srgbClr val="B03A36"/>
                </a:solidFill>
                <a:latin typeface="Times New Roman"/>
                <a:ea typeface="微软雅黑"/>
              </a:rPr>
              <a:t>）：被第 17 个电子“压”弯到 134°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0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5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5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5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 grpId="0" animBg="1"/>
      <p:bldP spid="454" grpId="0"/>
      <p:bldP spid="455" grpId="0" animBg="1"/>
      <p:bldP spid="456" grpId="0"/>
      <p:bldP spid="457" grpId="0" animBg="1"/>
      <p:bldP spid="458" grpId="0"/>
      <p:bldP spid="461" grpId="0" animBg="1"/>
      <p:bldP spid="462" grpId="0" animBg="1"/>
      <p:bldP spid="463" grpId="0"/>
      <p:bldP spid="905" grpId="0"/>
      <p:bldP spid="906" grpId="0"/>
      <p:bldP spid="90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6">
            <a:extLst>
              <a:ext uri="{FF2B5EF4-FFF2-40B4-BE49-F238E27FC236}">
                <a16:creationId xmlns:a16="http://schemas.microsoft.com/office/drawing/2014/main" id="{EF04DCC4-2C2D-4441-B87E-02BA90F7F613}"/>
              </a:ext>
            </a:extLst>
          </p:cNvPr>
          <p:cNvPicPr>
            <a:picLocks noChangeAspect="1"/>
          </p:cNvPicPr>
          <p:nvPr/>
        </p:nvPicPr>
        <p:blipFill rotWithShape="1">
          <a:blip r:embed="rId2"/>
          <a:srcRect l="60667" t="21865" r="12259" b="22217"/>
          <a:stretch/>
        </p:blipFill>
        <p:spPr>
          <a:xfrm>
            <a:off x="7494846" y="2096726"/>
            <a:ext cx="2320938" cy="1597855"/>
          </a:xfrm>
          <a:prstGeom prst="rect">
            <a:avLst/>
          </a:prstGeom>
          <a:ln/>
        </p:spPr>
      </p:pic>
      <p:sp>
        <p:nvSpPr>
          <p:cNvPr id="13"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14"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dirty="0">
                <a:solidFill>
                  <a:srgbClr val="FFFFFF"/>
                </a:solidFill>
                <a:latin typeface="Times New Roman"/>
                <a:ea typeface="微软雅黑"/>
              </a:rPr>
              <a:t>《材料计算物理》·</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第二章</a:t>
            </a:r>
            <a:r>
              <a:rPr lang="en-US" sz="1125" dirty="0">
                <a:solidFill>
                  <a:srgbClr val="FFFFFF"/>
                </a:solidFill>
                <a:latin typeface="Times New Roman"/>
                <a:ea typeface="微软雅黑"/>
              </a:rPr>
              <a:t> </a:t>
            </a:r>
            <a:r>
              <a:rPr lang="zh-CN" sz="1125" dirty="0">
                <a:solidFill>
                  <a:srgbClr val="FFFFFF"/>
                </a:solidFill>
                <a:latin typeface="Times New Roman"/>
                <a:ea typeface="微软雅黑"/>
              </a:rPr>
              <a:t>密度泛函理论基础</a:t>
            </a:r>
            <a:endParaRPr dirty="0">
              <a:latin typeface="Times New Roman"/>
              <a:ea typeface="微软雅黑"/>
            </a:endParaRPr>
          </a:p>
        </p:txBody>
      </p:sp>
      <p:sp>
        <p:nvSpPr>
          <p:cNvPr id="15"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16"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zh-CN" sz="2475" b="1">
                <a:solidFill>
                  <a:srgbClr val="0E3F8C"/>
                </a:solidFill>
                <a:latin typeface="Times New Roman"/>
                <a:ea typeface="微软雅黑"/>
              </a:rPr>
              <a:t>分子活化：直线为什么被</a:t>
            </a:r>
            <a:r>
              <a:rPr lang="en-US" sz="2475" b="1">
                <a:solidFill>
                  <a:srgbClr val="0E3F8C"/>
                </a:solidFill>
                <a:latin typeface="Times New Roman"/>
                <a:ea typeface="微软雅黑"/>
              </a:rPr>
              <a:t>"</a:t>
            </a:r>
            <a:r>
              <a:rPr lang="zh-CN" sz="2475" b="1">
                <a:solidFill>
                  <a:srgbClr val="0E3F8C"/>
                </a:solidFill>
                <a:latin typeface="Times New Roman"/>
                <a:ea typeface="微软雅黑"/>
              </a:rPr>
              <a:t>压弯</a:t>
            </a:r>
            <a:r>
              <a:rPr lang="en-US" sz="2475" b="1">
                <a:solidFill>
                  <a:srgbClr val="0E3F8C"/>
                </a:solidFill>
                <a:latin typeface="Times New Roman"/>
                <a:ea typeface="微软雅黑"/>
              </a:rPr>
              <a:t>"</a:t>
            </a:r>
            <a:r>
              <a:rPr lang="zh-CN" sz="2475" b="1">
                <a:solidFill>
                  <a:srgbClr val="0E3F8C"/>
                </a:solidFill>
                <a:latin typeface="Times New Roman"/>
                <a:ea typeface="微软雅黑"/>
              </a:rPr>
              <a:t>？</a:t>
            </a:r>
            <a:endParaRPr>
              <a:latin typeface="Times New Roman"/>
              <a:ea typeface="微软雅黑"/>
            </a:endParaRPr>
          </a:p>
        </p:txBody>
      </p:sp>
      <p:pic>
        <p:nvPicPr>
          <p:cNvPr id="17" name="图片 6"/>
          <p:cNvPicPr>
            <a:picLocks noChangeAspect="1"/>
          </p:cNvPicPr>
          <p:nvPr/>
        </p:nvPicPr>
        <p:blipFill rotWithShape="1">
          <a:blip r:embed="rId2"/>
          <a:srcRect l="13892" t="42840" r="62444" b="34265"/>
          <a:stretch/>
        </p:blipFill>
        <p:spPr>
          <a:xfrm>
            <a:off x="2140374" y="2820958"/>
            <a:ext cx="2028614" cy="654227"/>
          </a:xfrm>
          <a:prstGeom prst="rect">
            <a:avLst/>
          </a:prstGeom>
          <a:ln/>
        </p:spPr>
      </p:pic>
      <p:sp>
        <p:nvSpPr>
          <p:cNvPr id="18" name="矩形: 圆角 7"/>
          <p:cNvSpPr/>
          <p:nvPr/>
        </p:nvSpPr>
        <p:spPr>
          <a:xfrm>
            <a:off x="381000" y="4743449"/>
            <a:ext cx="3705225" cy="1457325"/>
          </a:xfrm>
          <a:prstGeom prst="roundRect">
            <a:avLst>
              <a:gd name="adj" fmla="val 10638"/>
            </a:avLst>
          </a:prstGeom>
          <a:solidFill>
            <a:srgbClr val="F0F6FF"/>
          </a:solidFill>
          <a:ln/>
        </p:spPr>
        <p:txBody>
          <a:bodyPr/>
          <a:lstStyle/>
          <a:p>
            <a:endParaRPr sz="1600">
              <a:latin typeface="Times New Roman"/>
              <a:ea typeface="微软雅黑"/>
            </a:endParaRPr>
          </a:p>
        </p:txBody>
      </p:sp>
      <p:sp>
        <p:nvSpPr>
          <p:cNvPr id="19" name="文本框 8" descr="{&quot;isTemplate&quot;:true,&quot;type&quot;:&quot;text&quot;}"/>
          <p:cNvSpPr txBox="1"/>
          <p:nvPr/>
        </p:nvSpPr>
        <p:spPr>
          <a:xfrm>
            <a:off x="552450" y="4857750"/>
            <a:ext cx="3362325" cy="666750"/>
          </a:xfrm>
          <a:prstGeom prst="rect">
            <a:avLst/>
          </a:prstGeom>
        </p:spPr>
        <p:txBody>
          <a:bodyPr wrap="square" lIns="0" tIns="0" rIns="0" bIns="0">
            <a:noAutofit/>
          </a:bodyPr>
          <a:lstStyle/>
          <a:p>
            <a:pPr>
              <a:lnSpc>
                <a:spcPct val="170000"/>
              </a:lnSpc>
            </a:pPr>
            <a:r>
              <a:rPr lang="zh-CN" sz="1600" b="1" dirty="0">
                <a:solidFill>
                  <a:srgbClr val="0E3F8C"/>
                </a:solidFill>
                <a:latin typeface="Times New Roman"/>
                <a:ea typeface="微软雅黑"/>
              </a:rPr>
              <a:t>催化剂表面</a:t>
            </a:r>
            <a:r>
              <a:rPr lang="zh-CN" sz="1600" dirty="0">
                <a:solidFill>
                  <a:srgbClr val="1F2937"/>
                </a:solidFill>
                <a:latin typeface="Times New Roman"/>
                <a:ea typeface="微软雅黑"/>
              </a:rPr>
              <a:t>：金属</a:t>
            </a:r>
            <a:r>
              <a:rPr lang="en-US" sz="1600" dirty="0">
                <a:solidFill>
                  <a:srgbClr val="1F2937"/>
                </a:solidFill>
                <a:latin typeface="Times New Roman"/>
                <a:ea typeface="微软雅黑"/>
              </a:rPr>
              <a:t> d </a:t>
            </a:r>
            <a:r>
              <a:rPr lang="zh-CN" sz="1600" dirty="0">
                <a:solidFill>
                  <a:srgbClr val="1F2937"/>
                </a:solidFill>
                <a:latin typeface="Times New Roman"/>
                <a:ea typeface="微软雅黑"/>
              </a:rPr>
              <a:t>电子反馈进</a:t>
            </a:r>
            <a:r>
              <a:rPr lang="en-US" sz="1600" dirty="0">
                <a:solidFill>
                  <a:srgbClr val="1F2937"/>
                </a:solidFill>
                <a:latin typeface="Times New Roman"/>
                <a:ea typeface="微软雅黑"/>
              </a:rPr>
              <a:t> 2π*</a:t>
            </a:r>
            <a:r>
              <a:rPr lang="zh-CN" sz="1600" dirty="0">
                <a:solidFill>
                  <a:srgbClr val="1F2937"/>
                </a:solidFill>
                <a:latin typeface="Times New Roman"/>
                <a:ea typeface="微软雅黑"/>
              </a:rPr>
              <a:t>，同时</a:t>
            </a:r>
            <a:r>
              <a:rPr lang="en-US" sz="1600" dirty="0">
                <a:solidFill>
                  <a:srgbClr val="1F2937"/>
                </a:solidFill>
                <a:latin typeface="Times New Roman"/>
                <a:ea typeface="微软雅黑"/>
              </a:rPr>
              <a:t> O </a:t>
            </a:r>
            <a:r>
              <a:rPr lang="zh-CN" sz="1600" dirty="0">
                <a:solidFill>
                  <a:srgbClr val="1F2937"/>
                </a:solidFill>
                <a:latin typeface="Times New Roman"/>
                <a:ea typeface="微软雅黑"/>
              </a:rPr>
              <a:t>端孤对电子回馈金属——</a:t>
            </a:r>
            <a:r>
              <a:rPr lang="en-US" sz="1600" dirty="0">
                <a:solidFill>
                  <a:srgbClr val="1F2937"/>
                </a:solidFill>
                <a:latin typeface="Times New Roman"/>
                <a:ea typeface="微软雅黑"/>
              </a:rPr>
              <a:t>"</a:t>
            </a:r>
            <a:r>
              <a:rPr lang="zh-CN" sz="1600" dirty="0">
                <a:solidFill>
                  <a:srgbClr val="1F2937"/>
                </a:solidFill>
                <a:latin typeface="Times New Roman"/>
                <a:ea typeface="微软雅黑"/>
              </a:rPr>
              <a:t>推一把，拉一把</a:t>
            </a:r>
            <a:r>
              <a:rPr lang="en-US" sz="1600" dirty="0">
                <a:solidFill>
                  <a:srgbClr val="1F2937"/>
                </a:solidFill>
                <a:latin typeface="Times New Roman"/>
                <a:ea typeface="微软雅黑"/>
              </a:rPr>
              <a:t>"</a:t>
            </a:r>
            <a:endParaRPr sz="1600" dirty="0">
              <a:latin typeface="Times New Roman"/>
              <a:ea typeface="微软雅黑"/>
            </a:endParaRPr>
          </a:p>
        </p:txBody>
      </p:sp>
      <p:sp>
        <p:nvSpPr>
          <p:cNvPr id="20" name="矩形: 圆角 9"/>
          <p:cNvSpPr/>
          <p:nvPr/>
        </p:nvSpPr>
        <p:spPr>
          <a:xfrm>
            <a:off x="4238625" y="4743450"/>
            <a:ext cx="3714750" cy="1457324"/>
          </a:xfrm>
          <a:prstGeom prst="roundRect">
            <a:avLst>
              <a:gd name="adj" fmla="val 10638"/>
            </a:avLst>
          </a:prstGeom>
          <a:solidFill>
            <a:srgbClr val="F0F6FF"/>
          </a:solidFill>
          <a:ln/>
        </p:spPr>
        <p:txBody>
          <a:bodyPr/>
          <a:lstStyle/>
          <a:p>
            <a:endParaRPr sz="1600">
              <a:latin typeface="Times New Roman"/>
              <a:ea typeface="微软雅黑"/>
            </a:endParaRPr>
          </a:p>
        </p:txBody>
      </p:sp>
      <p:sp>
        <p:nvSpPr>
          <p:cNvPr id="21" name="文本框 10" descr="{&quot;isTemplate&quot;:true,&quot;type&quot;:&quot;text&quot;}"/>
          <p:cNvSpPr txBox="1"/>
          <p:nvPr/>
        </p:nvSpPr>
        <p:spPr>
          <a:xfrm>
            <a:off x="4410075" y="4857750"/>
            <a:ext cx="3371850" cy="666750"/>
          </a:xfrm>
          <a:prstGeom prst="rect">
            <a:avLst/>
          </a:prstGeom>
        </p:spPr>
        <p:txBody>
          <a:bodyPr wrap="square" lIns="0" tIns="0" rIns="0" bIns="0">
            <a:noAutofit/>
          </a:bodyPr>
          <a:lstStyle/>
          <a:p>
            <a:pPr>
              <a:lnSpc>
                <a:spcPct val="170000"/>
              </a:lnSpc>
            </a:pPr>
            <a:r>
              <a:rPr lang="en-US" sz="1600" b="1" dirty="0">
                <a:solidFill>
                  <a:srgbClr val="0E3F8C"/>
                </a:solidFill>
                <a:latin typeface="Times New Roman"/>
                <a:ea typeface="微软雅黑"/>
              </a:rPr>
              <a:t> </a:t>
            </a:r>
            <a:r>
              <a:rPr lang="zh-CN" altLang="en-US" sz="1600" b="1" dirty="0">
                <a:solidFill>
                  <a:srgbClr val="0E3F8C"/>
                </a:solidFill>
                <a:latin typeface="Times New Roman"/>
                <a:ea typeface="微软雅黑"/>
              </a:rPr>
              <a:t>弯曲</a:t>
            </a:r>
            <a:r>
              <a:rPr lang="zh-CN" sz="1600" b="1" dirty="0">
                <a:solidFill>
                  <a:srgbClr val="0E3F8C"/>
                </a:solidFill>
                <a:latin typeface="Times New Roman"/>
                <a:ea typeface="微软雅黑"/>
              </a:rPr>
              <a:t>几何</a:t>
            </a:r>
            <a:r>
              <a:rPr lang="zh-CN" sz="1600" dirty="0">
                <a:solidFill>
                  <a:srgbClr val="1F2937"/>
                </a:solidFill>
                <a:latin typeface="Times New Roman"/>
                <a:ea typeface="微软雅黑"/>
              </a:rPr>
              <a:t>：弯曲让</a:t>
            </a:r>
            <a:r>
              <a:rPr lang="en-US" sz="1600" dirty="0">
                <a:solidFill>
                  <a:srgbClr val="1F2937"/>
                </a:solidFill>
                <a:latin typeface="Times New Roman"/>
                <a:ea typeface="微软雅黑"/>
              </a:rPr>
              <a:t> 2π* </a:t>
            </a:r>
            <a:r>
              <a:rPr lang="zh-CN" sz="1600" dirty="0">
                <a:solidFill>
                  <a:srgbClr val="1F2937"/>
                </a:solidFill>
                <a:latin typeface="Times New Roman"/>
                <a:ea typeface="微软雅黑"/>
              </a:rPr>
              <a:t>简并解除、能级下降——电子</a:t>
            </a:r>
            <a:r>
              <a:rPr lang="en-US" sz="1600" dirty="0">
                <a:solidFill>
                  <a:srgbClr val="1F2937"/>
                </a:solidFill>
                <a:latin typeface="Times New Roman"/>
                <a:ea typeface="微软雅黑"/>
              </a:rPr>
              <a:t>"</a:t>
            </a:r>
            <a:r>
              <a:rPr lang="zh-CN" sz="1600" dirty="0">
                <a:solidFill>
                  <a:srgbClr val="1F2937"/>
                </a:solidFill>
                <a:latin typeface="Times New Roman"/>
                <a:ea typeface="微软雅黑"/>
              </a:rPr>
              <a:t>住</a:t>
            </a:r>
            <a:r>
              <a:rPr lang="en-US" sz="1600" dirty="0">
                <a:solidFill>
                  <a:srgbClr val="1F2937"/>
                </a:solidFill>
                <a:latin typeface="Times New Roman"/>
                <a:ea typeface="微软雅黑"/>
              </a:rPr>
              <a:t>"</a:t>
            </a:r>
            <a:r>
              <a:rPr lang="zh-CN" sz="1600" dirty="0">
                <a:solidFill>
                  <a:srgbClr val="1F2937"/>
                </a:solidFill>
                <a:latin typeface="Times New Roman"/>
                <a:ea typeface="微软雅黑"/>
              </a:rPr>
              <a:t>得更舒服，弯得更彻底</a:t>
            </a:r>
            <a:endParaRPr sz="1600" dirty="0">
              <a:latin typeface="Times New Roman"/>
              <a:ea typeface="微软雅黑"/>
            </a:endParaRPr>
          </a:p>
        </p:txBody>
      </p:sp>
      <p:sp>
        <p:nvSpPr>
          <p:cNvPr id="22" name="矩形: 圆角 11"/>
          <p:cNvSpPr/>
          <p:nvPr/>
        </p:nvSpPr>
        <p:spPr>
          <a:xfrm>
            <a:off x="8105775" y="4743450"/>
            <a:ext cx="3705225" cy="1457324"/>
          </a:xfrm>
          <a:prstGeom prst="roundRect">
            <a:avLst>
              <a:gd name="adj" fmla="val 10638"/>
            </a:avLst>
          </a:prstGeom>
          <a:solidFill>
            <a:srgbClr val="FFF8E6"/>
          </a:solidFill>
          <a:ln/>
        </p:spPr>
        <p:txBody>
          <a:bodyPr/>
          <a:lstStyle/>
          <a:p>
            <a:endParaRPr sz="1600">
              <a:latin typeface="Times New Roman"/>
              <a:ea typeface="微软雅黑"/>
            </a:endParaRPr>
          </a:p>
        </p:txBody>
      </p:sp>
      <p:sp>
        <p:nvSpPr>
          <p:cNvPr id="23" name="文本框 12" descr="{&quot;isTemplate&quot;:true,&quot;type&quot;:&quot;text&quot;}"/>
          <p:cNvSpPr txBox="1"/>
          <p:nvPr/>
        </p:nvSpPr>
        <p:spPr>
          <a:xfrm>
            <a:off x="8277225" y="4857750"/>
            <a:ext cx="3362325" cy="666750"/>
          </a:xfrm>
          <a:prstGeom prst="rect">
            <a:avLst/>
          </a:prstGeom>
        </p:spPr>
        <p:txBody>
          <a:bodyPr wrap="square" lIns="0" tIns="0" rIns="0" bIns="0">
            <a:noAutofit/>
          </a:bodyPr>
          <a:lstStyle/>
          <a:p>
            <a:pPr>
              <a:lnSpc>
                <a:spcPct val="170000"/>
              </a:lnSpc>
            </a:pPr>
            <a:r>
              <a:rPr lang="zh-CN" sz="1600" b="1">
                <a:solidFill>
                  <a:srgbClr val="8A6D1A"/>
                </a:solidFill>
                <a:latin typeface="Times New Roman"/>
                <a:ea typeface="微软雅黑"/>
              </a:rPr>
              <a:t>课堂互动：先独立想</a:t>
            </a:r>
            <a:r>
              <a:rPr lang="en-US" sz="1600" b="1">
                <a:solidFill>
                  <a:srgbClr val="8A6D1A"/>
                </a:solidFill>
                <a:latin typeface="Times New Roman"/>
                <a:ea typeface="微软雅黑"/>
              </a:rPr>
              <a:t> 30 </a:t>
            </a:r>
            <a:r>
              <a:rPr lang="zh-CN" sz="1600" b="1">
                <a:solidFill>
                  <a:srgbClr val="8A6D1A"/>
                </a:solidFill>
                <a:latin typeface="Times New Roman"/>
                <a:ea typeface="微软雅黑"/>
              </a:rPr>
              <a:t>秒，再同桌讨论——</a:t>
            </a:r>
            <a:r>
              <a:rPr lang="en-US" sz="1600" b="1">
                <a:solidFill>
                  <a:srgbClr val="8A6D1A"/>
                </a:solidFill>
                <a:latin typeface="Times New Roman"/>
                <a:ea typeface="微软雅黑"/>
              </a:rPr>
              <a:t>"</a:t>
            </a:r>
            <a:r>
              <a:rPr lang="zh-CN" sz="1600" b="1">
                <a:solidFill>
                  <a:srgbClr val="8A6D1A"/>
                </a:solidFill>
                <a:latin typeface="Times New Roman"/>
                <a:ea typeface="微软雅黑"/>
              </a:rPr>
              <a:t>变弯</a:t>
            </a:r>
            <a:r>
              <a:rPr lang="en-US" sz="1600" b="1">
                <a:solidFill>
                  <a:srgbClr val="8A6D1A"/>
                </a:solidFill>
                <a:latin typeface="Times New Roman"/>
                <a:ea typeface="微软雅黑"/>
              </a:rPr>
              <a:t>"</a:t>
            </a:r>
            <a:r>
              <a:rPr lang="zh-CN" sz="1600" b="1">
                <a:solidFill>
                  <a:srgbClr val="8A6D1A"/>
                </a:solidFill>
                <a:latin typeface="Times New Roman"/>
                <a:ea typeface="微软雅黑"/>
              </a:rPr>
              <a:t>和</a:t>
            </a:r>
            <a:r>
              <a:rPr lang="en-US" sz="1600" b="1">
                <a:solidFill>
                  <a:srgbClr val="8A6D1A"/>
                </a:solidFill>
                <a:latin typeface="Times New Roman"/>
                <a:ea typeface="微软雅黑"/>
              </a:rPr>
              <a:t>"</a:t>
            </a:r>
            <a:r>
              <a:rPr lang="zh-CN" sz="1600" b="1">
                <a:solidFill>
                  <a:srgbClr val="8A6D1A"/>
                </a:solidFill>
                <a:latin typeface="Times New Roman"/>
                <a:ea typeface="微软雅黑"/>
              </a:rPr>
              <a:t>变弱</a:t>
            </a:r>
            <a:r>
              <a:rPr lang="en-US" sz="1600" b="1">
                <a:solidFill>
                  <a:srgbClr val="8A6D1A"/>
                </a:solidFill>
                <a:latin typeface="Times New Roman"/>
                <a:ea typeface="微软雅黑"/>
              </a:rPr>
              <a:t>"</a:t>
            </a:r>
            <a:r>
              <a:rPr lang="zh-CN" sz="1600" b="1">
                <a:solidFill>
                  <a:srgbClr val="8A6D1A"/>
                </a:solidFill>
                <a:latin typeface="Times New Roman"/>
                <a:ea typeface="微软雅黑"/>
              </a:rPr>
              <a:t>哪个是因，哪个是果？</a:t>
            </a:r>
            <a:endParaRPr sz="1600">
              <a:latin typeface="Times New Roman"/>
              <a:ea typeface="微软雅黑"/>
            </a:endParaRPr>
          </a:p>
        </p:txBody>
      </p:sp>
      <p:sp>
        <p:nvSpPr>
          <p:cNvPr id="24" name="文本框 13"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25" name="文本框 14" descr="{&quot;isTemplate&quot;:true,&quot;type&quot;:&quot;text&quot;}"/>
          <p:cNvSpPr txBox="1"/>
          <p:nvPr/>
        </p:nvSpPr>
        <p:spPr>
          <a:xfrm>
            <a:off x="11391900" y="6438900"/>
            <a:ext cx="41910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9 / 16</a:t>
            </a:r>
            <a:endParaRPr>
              <a:latin typeface="Times New Roman"/>
              <a:ea typeface="微软雅黑"/>
            </a:endParaRPr>
          </a:p>
        </p:txBody>
      </p:sp>
      <p:sp>
        <p:nvSpPr>
          <p:cNvPr id="901" name="图注文字 901"/>
          <p:cNvSpPr txBox="1"/>
          <p:nvPr/>
        </p:nvSpPr>
        <p:spPr>
          <a:xfrm>
            <a:off x="1705914" y="1497223"/>
            <a:ext cx="2692298" cy="291566"/>
          </a:xfrm>
          <a:prstGeom prst="rect">
            <a:avLst/>
          </a:prstGeom>
          <a:noFill/>
        </p:spPr>
        <p:txBody>
          <a:bodyPr wrap="none" lIns="0" tIns="0" rIns="0" bIns="0" anchor="ctr"/>
          <a:lstStyle/>
          <a:p>
            <a:pPr algn="ctr"/>
            <a:r>
              <a:rPr lang="zh-CN" altLang="en-US" b="1" dirty="0">
                <a:solidFill>
                  <a:srgbClr val="1F2937"/>
                </a:solidFill>
                <a:latin typeface="Times New Roman"/>
                <a:ea typeface="微软雅黑"/>
              </a:rPr>
              <a:t>直接“喂”一个电子？不行</a:t>
            </a:r>
          </a:p>
        </p:txBody>
      </p:sp>
      <p:sp>
        <p:nvSpPr>
          <p:cNvPr id="902" name="图注文字 902"/>
          <p:cNvSpPr txBox="1"/>
          <p:nvPr/>
        </p:nvSpPr>
        <p:spPr>
          <a:xfrm>
            <a:off x="1526855" y="1914609"/>
            <a:ext cx="3050417" cy="241293"/>
          </a:xfrm>
          <a:prstGeom prst="rect">
            <a:avLst/>
          </a:prstGeom>
          <a:noFill/>
        </p:spPr>
        <p:txBody>
          <a:bodyPr wrap="none" lIns="0" tIns="0" rIns="0" bIns="0" anchor="ctr"/>
          <a:lstStyle/>
          <a:p>
            <a:pPr algn="ctr"/>
            <a:r>
              <a:rPr lang="zh-CN" altLang="en-US" b="1" dirty="0">
                <a:solidFill>
                  <a:srgbClr val="1F2937"/>
                </a:solidFill>
                <a:latin typeface="Times New Roman"/>
                <a:ea typeface="微软雅黑"/>
              </a:rPr>
              <a:t>真空中裸 CO</a:t>
            </a:r>
            <a:r>
              <a:rPr lang="zh-CN" altLang="en-US" b="1" baseline="-25000" dirty="0">
                <a:solidFill>
                  <a:srgbClr val="1F2937"/>
                </a:solidFill>
                <a:latin typeface="Times New Roman"/>
                <a:ea typeface="微软雅黑"/>
              </a:rPr>
              <a:t>2</a:t>
            </a:r>
            <a:r>
              <a:rPr lang="zh-CN" altLang="en-US" b="1" baseline="30000" dirty="0">
                <a:solidFill>
                  <a:srgbClr val="1F2937"/>
                </a:solidFill>
                <a:latin typeface="Times New Roman"/>
                <a:ea typeface="微软雅黑"/>
              </a:rPr>
              <a:t>-</a:t>
            </a:r>
            <a:r>
              <a:rPr lang="zh-CN" altLang="en-US" b="1" dirty="0">
                <a:solidFill>
                  <a:srgbClr val="1F2937"/>
                </a:solidFill>
                <a:latin typeface="Times New Roman"/>
                <a:ea typeface="微软雅黑"/>
              </a:rPr>
              <a:t>：180°，C–O 1.179 Å</a:t>
            </a:r>
          </a:p>
        </p:txBody>
      </p:sp>
      <p:sp>
        <p:nvSpPr>
          <p:cNvPr id="903" name="图注文字 903"/>
          <p:cNvSpPr txBox="1"/>
          <p:nvPr/>
        </p:nvSpPr>
        <p:spPr>
          <a:xfrm>
            <a:off x="1589779" y="4127643"/>
            <a:ext cx="3049828" cy="406844"/>
          </a:xfrm>
          <a:prstGeom prst="rect">
            <a:avLst/>
          </a:prstGeom>
          <a:noFill/>
        </p:spPr>
        <p:txBody>
          <a:bodyPr wrap="none" lIns="0" tIns="0" rIns="0" bIns="0" anchor="ctr"/>
          <a:lstStyle/>
          <a:p>
            <a:pPr algn="ctr"/>
            <a:r>
              <a:rPr lang="zh-CN" altLang="en-US" sz="1600" b="1" dirty="0">
                <a:solidFill>
                  <a:srgbClr val="B03A36"/>
                </a:solidFill>
                <a:latin typeface="Times New Roman"/>
                <a:ea typeface="微软雅黑"/>
              </a:rPr>
              <a:t>自由 CO</a:t>
            </a:r>
            <a:r>
              <a:rPr lang="zh-CN" altLang="en-US" sz="1600" b="1" baseline="-25000" dirty="0">
                <a:solidFill>
                  <a:srgbClr val="B03A36"/>
                </a:solidFill>
                <a:latin typeface="Times New Roman"/>
                <a:ea typeface="微软雅黑"/>
              </a:rPr>
              <a:t>2</a:t>
            </a:r>
            <a:r>
              <a:rPr lang="zh-CN" altLang="en-US" sz="1600" b="1" baseline="30000" dirty="0">
                <a:solidFill>
                  <a:srgbClr val="B03A36"/>
                </a:solidFill>
                <a:latin typeface="Times New Roman"/>
                <a:ea typeface="微软雅黑"/>
              </a:rPr>
              <a:t>-</a:t>
            </a:r>
            <a:r>
              <a:rPr lang="zh-CN" altLang="en-US" sz="1600" b="1" dirty="0">
                <a:solidFill>
                  <a:srgbClr val="B03A36"/>
                </a:solidFill>
                <a:latin typeface="Times New Roman"/>
                <a:ea typeface="微软雅黑"/>
              </a:rPr>
              <a:t> 根本不稳定（留不住电子）</a:t>
            </a:r>
            <a:br>
              <a:rPr sz="1600" dirty="0">
                <a:latin typeface="Times New Roman"/>
                <a:ea typeface="微软雅黑"/>
              </a:rPr>
            </a:br>
            <a:r>
              <a:rPr lang="zh-CN" altLang="en-US" sz="1600" b="1" dirty="0">
                <a:solidFill>
                  <a:srgbClr val="B03A36"/>
                </a:solidFill>
                <a:latin typeface="Times New Roman"/>
                <a:ea typeface="微软雅黑"/>
              </a:rPr>
              <a:t>气相 CO</a:t>
            </a:r>
            <a:r>
              <a:rPr lang="zh-CN" altLang="en-US" sz="1600" b="1" baseline="-25000" dirty="0">
                <a:solidFill>
                  <a:srgbClr val="B03A36"/>
                </a:solidFill>
                <a:latin typeface="Times New Roman"/>
                <a:ea typeface="微软雅黑"/>
              </a:rPr>
              <a:t>2</a:t>
            </a:r>
            <a:r>
              <a:rPr lang="zh-CN" altLang="en-US" sz="1600" b="1" baseline="30000" dirty="0">
                <a:solidFill>
                  <a:srgbClr val="B03A36"/>
                </a:solidFill>
                <a:latin typeface="Times New Roman"/>
                <a:ea typeface="微软雅黑"/>
              </a:rPr>
              <a:t>-</a:t>
            </a:r>
            <a:r>
              <a:rPr lang="zh-CN" altLang="en-US" sz="1600" b="1" dirty="0">
                <a:solidFill>
                  <a:srgbClr val="B03A36"/>
                </a:solidFill>
                <a:latin typeface="Times New Roman"/>
                <a:ea typeface="微软雅黑"/>
              </a:rPr>
              <a:t> 电子亲和能为负 → 直线几乎不变</a:t>
            </a:r>
          </a:p>
        </p:txBody>
      </p:sp>
      <p:sp>
        <p:nvSpPr>
          <p:cNvPr id="904" name="图注文字 904"/>
          <p:cNvSpPr txBox="1"/>
          <p:nvPr/>
        </p:nvSpPr>
        <p:spPr>
          <a:xfrm>
            <a:off x="7126762" y="1325848"/>
            <a:ext cx="3602598" cy="291566"/>
          </a:xfrm>
          <a:prstGeom prst="rect">
            <a:avLst/>
          </a:prstGeom>
          <a:noFill/>
        </p:spPr>
        <p:txBody>
          <a:bodyPr wrap="none" lIns="0" tIns="0" rIns="0" bIns="0" anchor="ctr"/>
          <a:lstStyle/>
          <a:p>
            <a:pPr algn="ctr"/>
            <a:r>
              <a:rPr lang="zh-CN" altLang="en-US" b="1" dirty="0">
                <a:solidFill>
                  <a:srgbClr val="1F2937"/>
                </a:solidFill>
                <a:latin typeface="Times New Roman"/>
                <a:ea typeface="微软雅黑"/>
              </a:rPr>
              <a:t>给电子配一个“抓手”：压弯 + 活化</a:t>
            </a:r>
          </a:p>
        </p:txBody>
      </p:sp>
      <p:sp>
        <p:nvSpPr>
          <p:cNvPr id="905" name="图注文字 905"/>
          <p:cNvSpPr txBox="1"/>
          <p:nvPr/>
        </p:nvSpPr>
        <p:spPr>
          <a:xfrm>
            <a:off x="7451667" y="1718574"/>
            <a:ext cx="2824028" cy="241293"/>
          </a:xfrm>
          <a:prstGeom prst="rect">
            <a:avLst/>
          </a:prstGeom>
          <a:noFill/>
        </p:spPr>
        <p:txBody>
          <a:bodyPr wrap="none" lIns="0" tIns="0" rIns="0" bIns="0" anchor="ctr"/>
          <a:lstStyle/>
          <a:p>
            <a:pPr algn="ctr"/>
            <a:r>
              <a:rPr lang="en-US" altLang="zh-CN" b="1" dirty="0">
                <a:solidFill>
                  <a:srgbClr val="1F2937"/>
                </a:solidFill>
                <a:latin typeface="Times New Roman"/>
                <a:ea typeface="微软雅黑"/>
              </a:rPr>
              <a:t>Pt</a:t>
            </a:r>
            <a:r>
              <a:rPr lang="zh-CN" altLang="en-US" b="1" dirty="0">
                <a:solidFill>
                  <a:srgbClr val="1F2937"/>
                </a:solidFill>
                <a:latin typeface="Times New Roman"/>
                <a:ea typeface="微软雅黑"/>
              </a:rPr>
              <a:t> 稳定 CO</a:t>
            </a:r>
            <a:r>
              <a:rPr lang="zh-CN" altLang="en-US" b="1" baseline="-25000" dirty="0">
                <a:solidFill>
                  <a:srgbClr val="1F2937"/>
                </a:solidFill>
                <a:latin typeface="Times New Roman"/>
                <a:ea typeface="微软雅黑"/>
              </a:rPr>
              <a:t>2</a:t>
            </a:r>
            <a:r>
              <a:rPr lang="zh-CN" altLang="en-US" b="1" baseline="30000" dirty="0">
                <a:solidFill>
                  <a:srgbClr val="1F2937"/>
                </a:solidFill>
                <a:latin typeface="Times New Roman"/>
                <a:ea typeface="微软雅黑"/>
              </a:rPr>
              <a:t>-</a:t>
            </a:r>
            <a:r>
              <a:rPr lang="zh-CN" altLang="en-US" b="1" dirty="0">
                <a:solidFill>
                  <a:srgbClr val="1F2937"/>
                </a:solidFill>
                <a:latin typeface="Times New Roman"/>
                <a:ea typeface="微软雅黑"/>
              </a:rPr>
              <a:t>：∠140°，C–O 变长</a:t>
            </a:r>
          </a:p>
        </p:txBody>
      </p:sp>
      <p:sp>
        <p:nvSpPr>
          <p:cNvPr id="906" name="图注文字 906"/>
          <p:cNvSpPr txBox="1"/>
          <p:nvPr/>
        </p:nvSpPr>
        <p:spPr>
          <a:xfrm>
            <a:off x="7221856" y="2586360"/>
            <a:ext cx="700386" cy="226929"/>
          </a:xfrm>
          <a:prstGeom prst="rect">
            <a:avLst/>
          </a:prstGeom>
          <a:noFill/>
        </p:spPr>
        <p:txBody>
          <a:bodyPr wrap="none" lIns="0" tIns="0" rIns="0" bIns="0" anchor="ctr"/>
          <a:lstStyle/>
          <a:p>
            <a:pPr algn="ctr"/>
            <a:r>
              <a:rPr lang="zh-CN" altLang="en-US" b="1" dirty="0">
                <a:solidFill>
                  <a:srgbClr val="1F2937"/>
                </a:solidFill>
                <a:latin typeface="Times New Roman"/>
                <a:ea typeface="微软雅黑"/>
              </a:rPr>
              <a:t>1.274 Å</a:t>
            </a:r>
          </a:p>
        </p:txBody>
      </p:sp>
      <p:sp>
        <p:nvSpPr>
          <p:cNvPr id="907" name="图注文字 907"/>
          <p:cNvSpPr txBox="1"/>
          <p:nvPr/>
        </p:nvSpPr>
        <p:spPr>
          <a:xfrm>
            <a:off x="8939373" y="3087698"/>
            <a:ext cx="700386" cy="226929"/>
          </a:xfrm>
          <a:prstGeom prst="rect">
            <a:avLst/>
          </a:prstGeom>
          <a:noFill/>
        </p:spPr>
        <p:txBody>
          <a:bodyPr wrap="none" lIns="0" tIns="0" rIns="0" bIns="0" anchor="ctr"/>
          <a:lstStyle/>
          <a:p>
            <a:pPr algn="ctr"/>
            <a:r>
              <a:rPr lang="zh-CN" altLang="en-US" b="1" dirty="0">
                <a:solidFill>
                  <a:srgbClr val="1F2937"/>
                </a:solidFill>
                <a:latin typeface="Times New Roman"/>
                <a:ea typeface="微软雅黑"/>
              </a:rPr>
              <a:t>1.209 Å</a:t>
            </a:r>
          </a:p>
        </p:txBody>
      </p:sp>
      <p:sp>
        <p:nvSpPr>
          <p:cNvPr id="908" name="图注文字 908"/>
          <p:cNvSpPr txBox="1"/>
          <p:nvPr/>
        </p:nvSpPr>
        <p:spPr>
          <a:xfrm>
            <a:off x="7030183" y="4118897"/>
            <a:ext cx="3435035" cy="406844"/>
          </a:xfrm>
          <a:prstGeom prst="rect">
            <a:avLst/>
          </a:prstGeom>
          <a:noFill/>
        </p:spPr>
        <p:txBody>
          <a:bodyPr wrap="none" lIns="0" tIns="0" rIns="0" bIns="0" anchor="ctr"/>
          <a:lstStyle/>
          <a:p>
            <a:pPr algn="ctr"/>
            <a:r>
              <a:rPr lang="en-US" altLang="zh-CN" sz="1600" b="1" dirty="0">
                <a:solidFill>
                  <a:srgbClr val="B03A36"/>
                </a:solidFill>
                <a:latin typeface="Times New Roman"/>
                <a:ea typeface="微软雅黑"/>
              </a:rPr>
              <a:t>Pt</a:t>
            </a:r>
            <a:r>
              <a:rPr lang="zh-CN" altLang="en-US" sz="1600" b="1" dirty="0">
                <a:solidFill>
                  <a:srgbClr val="B03A36"/>
                </a:solidFill>
                <a:latin typeface="Times New Roman"/>
                <a:ea typeface="微软雅黑"/>
              </a:rPr>
              <a:t>阳离子抓住 O 端，稳定 2π</a:t>
            </a:r>
            <a:r>
              <a:rPr lang="zh-CN" altLang="en-US" sz="1600" b="1" baseline="30000" dirty="0">
                <a:solidFill>
                  <a:srgbClr val="B03A36"/>
                </a:solidFill>
                <a:latin typeface="Times New Roman"/>
                <a:ea typeface="微软雅黑"/>
              </a:rPr>
              <a:t>*</a:t>
            </a:r>
            <a:r>
              <a:rPr lang="zh-CN" altLang="en-US" sz="1600" b="1" dirty="0">
                <a:solidFill>
                  <a:srgbClr val="B03A36"/>
                </a:solidFill>
                <a:latin typeface="Times New Roman"/>
                <a:ea typeface="微软雅黑"/>
              </a:rPr>
              <a:t> 电子</a:t>
            </a:r>
            <a:br>
              <a:rPr sz="1600" dirty="0">
                <a:latin typeface="Times New Roman"/>
                <a:ea typeface="微软雅黑"/>
              </a:rPr>
            </a:br>
            <a:r>
              <a:rPr lang="zh-CN" altLang="en-US" sz="1600" b="1" dirty="0">
                <a:solidFill>
                  <a:srgbClr val="B03A36"/>
                </a:solidFill>
                <a:latin typeface="Times New Roman"/>
                <a:ea typeface="微软雅黑"/>
              </a:rPr>
              <a:t>—— 正是催化剂表面扮演的角色（总磁矩 1 μ</a:t>
            </a:r>
            <a:r>
              <a:rPr lang="zh-CN" altLang="en-US" sz="1600" b="1" baseline="-25000" dirty="0">
                <a:solidFill>
                  <a:srgbClr val="B03A36"/>
                </a:solidFill>
                <a:latin typeface="Times New Roman"/>
                <a:ea typeface="微软雅黑"/>
              </a:rPr>
              <a:t>B</a:t>
            </a:r>
            <a:r>
              <a:rPr lang="zh-CN" altLang="en-US" sz="1600" b="1" dirty="0">
                <a:solidFill>
                  <a:srgbClr val="B03A36"/>
                </a:solidFill>
                <a:latin typeface="Times New Roman"/>
                <a:ea typeface="微软雅黑"/>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0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0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0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animBg="1"/>
      <p:bldP spid="21" grpId="0"/>
      <p:bldP spid="22" grpId="0" animBg="1"/>
      <p:bldP spid="23" grpId="0"/>
      <p:bldP spid="904" grpId="0"/>
      <p:bldP spid="905" grpId="0"/>
      <p:bldP spid="906" grpId="0"/>
      <p:bldP spid="907" grpId="0"/>
      <p:bldP spid="90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28"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a:solidFill>
                  <a:srgbClr val="FFFFFF"/>
                </a:solidFill>
                <a:latin typeface="Times New Roman"/>
                <a:ea typeface="微软雅黑"/>
              </a:rPr>
              <a:t>《材料计算物理》·</a:t>
            </a:r>
            <a:r>
              <a:rPr lang="en-US" sz="1125">
                <a:solidFill>
                  <a:srgbClr val="FFFFFF"/>
                </a:solidFill>
                <a:latin typeface="Times New Roman"/>
                <a:ea typeface="微软雅黑"/>
              </a:rPr>
              <a:t> </a:t>
            </a:r>
            <a:r>
              <a:rPr lang="zh-CN" sz="1125">
                <a:solidFill>
                  <a:srgbClr val="FFFFFF"/>
                </a:solidFill>
                <a:latin typeface="Times New Roman"/>
                <a:ea typeface="微软雅黑"/>
              </a:rPr>
              <a:t>第二章</a:t>
            </a:r>
            <a:r>
              <a:rPr lang="en-US" sz="1125">
                <a:solidFill>
                  <a:srgbClr val="FFFFFF"/>
                </a:solidFill>
                <a:latin typeface="Times New Roman"/>
                <a:ea typeface="微软雅黑"/>
              </a:rPr>
              <a:t> </a:t>
            </a:r>
            <a:r>
              <a:rPr lang="zh-CN" sz="1125">
                <a:solidFill>
                  <a:srgbClr val="FFFFFF"/>
                </a:solidFill>
                <a:latin typeface="Times New Roman"/>
                <a:ea typeface="微软雅黑"/>
              </a:rPr>
              <a:t>密度泛函理论基础</a:t>
            </a:r>
            <a:endParaRPr>
              <a:latin typeface="Times New Roman"/>
              <a:ea typeface="微软雅黑"/>
            </a:endParaRPr>
          </a:p>
        </p:txBody>
      </p:sp>
      <p:sp>
        <p:nvSpPr>
          <p:cNvPr id="29"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30"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zh-CN" sz="2475" b="1">
                <a:solidFill>
                  <a:srgbClr val="0E3F8C"/>
                </a:solidFill>
                <a:latin typeface="Times New Roman"/>
                <a:ea typeface="微软雅黑"/>
              </a:rPr>
              <a:t>活化的证据链：计算如何</a:t>
            </a:r>
            <a:r>
              <a:rPr lang="en-US" sz="2475" b="1">
                <a:solidFill>
                  <a:srgbClr val="0E3F8C"/>
                </a:solidFill>
                <a:latin typeface="Times New Roman"/>
                <a:ea typeface="微软雅黑"/>
              </a:rPr>
              <a:t>"</a:t>
            </a:r>
            <a:r>
              <a:rPr lang="zh-CN" sz="2475" b="1">
                <a:solidFill>
                  <a:srgbClr val="0E3F8C"/>
                </a:solidFill>
                <a:latin typeface="Times New Roman"/>
                <a:ea typeface="微软雅黑"/>
              </a:rPr>
              <a:t>作证</a:t>
            </a:r>
            <a:r>
              <a:rPr lang="en-US" sz="2475" b="1">
                <a:solidFill>
                  <a:srgbClr val="0E3F8C"/>
                </a:solidFill>
                <a:latin typeface="Times New Roman"/>
                <a:ea typeface="微软雅黑"/>
              </a:rPr>
              <a:t>"</a:t>
            </a:r>
            <a:endParaRPr>
              <a:latin typeface="Times New Roman"/>
              <a:ea typeface="微软雅黑"/>
            </a:endParaRPr>
          </a:p>
        </p:txBody>
      </p:sp>
      <p:sp>
        <p:nvSpPr>
          <p:cNvPr id="31" name="文本框 21"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32" name="文本框 22" descr="{&quot;isTemplate&quot;:true,&quot;type&quot;:&quot;text&quot;}"/>
          <p:cNvSpPr txBox="1"/>
          <p:nvPr/>
        </p:nvSpPr>
        <p:spPr>
          <a:xfrm>
            <a:off x="11296650" y="6438900"/>
            <a:ext cx="51435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11 / 16</a:t>
            </a:r>
            <a:endParaRPr>
              <a:latin typeface="Times New Roman"/>
              <a:ea typeface="微软雅黑"/>
            </a:endParaRPr>
          </a:p>
        </p:txBody>
      </p:sp>
      <p:sp>
        <p:nvSpPr>
          <p:cNvPr id="33" name="形状"/>
          <p:cNvSpPr/>
          <p:nvPr/>
        </p:nvSpPr>
        <p:spPr>
          <a:xfrm>
            <a:off x="567720" y="1417321"/>
            <a:ext cx="3480192" cy="2350539"/>
          </a:xfrm>
          <a:prstGeom prst="roundRect">
            <a:avLst>
              <a:gd name="adj" fmla="val 9000"/>
            </a:avLst>
          </a:prstGeom>
          <a:solidFill>
            <a:srgbClr val="EFF4FB"/>
          </a:solidFill>
          <a:ln w="22860" cap="rnd">
            <a:solidFill>
              <a:srgbClr val="0E3F8C"/>
            </a:solidFill>
          </a:ln>
        </p:spPr>
        <p:txBody>
          <a:bodyPr/>
          <a:lstStyle/>
          <a:p>
            <a:endParaRPr lang="zh-CN">
              <a:latin typeface="Times New Roman"/>
              <a:ea typeface="微软雅黑"/>
            </a:endParaRPr>
          </a:p>
        </p:txBody>
      </p:sp>
      <p:sp>
        <p:nvSpPr>
          <p:cNvPr id="34" name="文本"/>
          <p:cNvSpPr txBox="1"/>
          <p:nvPr/>
        </p:nvSpPr>
        <p:spPr>
          <a:xfrm>
            <a:off x="647856" y="1640208"/>
            <a:ext cx="3319920" cy="242188"/>
          </a:xfrm>
          <a:prstGeom prst="rect">
            <a:avLst/>
          </a:prstGeom>
          <a:noFill/>
          <a:ln>
            <a:noFill/>
          </a:ln>
        </p:spPr>
        <p:txBody>
          <a:bodyPr wrap="none" lIns="0" tIns="0" rIns="0" bIns="0" anchor="ctr"/>
          <a:lstStyle/>
          <a:p>
            <a:pPr algn="ctr">
              <a:lnSpc>
                <a:spcPct val="115000"/>
              </a:lnSpc>
              <a:spcAft>
                <a:spcPts val="0"/>
              </a:spcAft>
            </a:pPr>
            <a:r>
              <a:rPr lang="zh-CN" altLang="en-US" sz="1600" b="1" dirty="0">
                <a:solidFill>
                  <a:srgbClr val="0E3F8C"/>
                </a:solidFill>
                <a:latin typeface="Times New Roman"/>
                <a:ea typeface="微软雅黑"/>
              </a:rPr>
              <a:t>证据一 · 键长</a:t>
            </a:r>
            <a:endParaRPr sz="1600" dirty="0">
              <a:latin typeface="Times New Roman"/>
              <a:ea typeface="微软雅黑"/>
            </a:endParaRPr>
          </a:p>
        </p:txBody>
      </p:sp>
      <p:sp>
        <p:nvSpPr>
          <p:cNvPr id="35" name="文本"/>
          <p:cNvSpPr txBox="1"/>
          <p:nvPr/>
        </p:nvSpPr>
        <p:spPr>
          <a:xfrm>
            <a:off x="853920" y="2043979"/>
            <a:ext cx="2976480" cy="581250"/>
          </a:xfrm>
          <a:prstGeom prst="rect">
            <a:avLst/>
          </a:prstGeom>
          <a:noFill/>
          <a:ln>
            <a:noFill/>
          </a:ln>
        </p:spPr>
        <p:txBody>
          <a:bodyPr wrap="none" lIns="0" tIns="0" rIns="0" bIns="0" anchor="ctr"/>
          <a:lstStyle/>
          <a:p>
            <a:pPr algn="l">
              <a:lnSpc>
                <a:spcPct val="115000"/>
              </a:lnSpc>
              <a:spcAft>
                <a:spcPts val="0"/>
              </a:spcAft>
            </a:pPr>
            <a:r>
              <a:rPr lang="zh-CN" altLang="en-US" sz="1600" dirty="0">
                <a:solidFill>
                  <a:srgbClr val="1F2937"/>
                </a:solidFill>
                <a:latin typeface="Times New Roman"/>
                <a:ea typeface="微软雅黑"/>
              </a:rPr>
              <a:t>自由 CO</a:t>
            </a:r>
            <a:r>
              <a:rPr lang="zh-CN" altLang="en-US" sz="1600" baseline="-25000" dirty="0">
                <a:solidFill>
                  <a:srgbClr val="1F2937"/>
                </a:solidFill>
                <a:latin typeface="Times New Roman"/>
                <a:ea typeface="微软雅黑"/>
              </a:rPr>
              <a:t>2</a:t>
            </a:r>
            <a:r>
              <a:rPr lang="zh-CN" altLang="en-US" sz="1600" dirty="0">
                <a:solidFill>
                  <a:srgbClr val="1F2937"/>
                </a:solidFill>
                <a:latin typeface="Times New Roman"/>
                <a:ea typeface="微软雅黑"/>
              </a:rPr>
              <a:t>：C=O ≈ 1.16 Å</a:t>
            </a:r>
            <a:endParaRPr sz="1600" dirty="0">
              <a:latin typeface="Times New Roman"/>
              <a:ea typeface="微软雅黑"/>
            </a:endParaRPr>
          </a:p>
        </p:txBody>
      </p:sp>
      <p:sp>
        <p:nvSpPr>
          <p:cNvPr id="36" name="形状"/>
          <p:cNvSpPr/>
          <p:nvPr/>
        </p:nvSpPr>
        <p:spPr>
          <a:xfrm>
            <a:off x="873960" y="2524887"/>
            <a:ext cx="2907792" cy="659298"/>
          </a:xfrm>
          <a:prstGeom prst="roundRect">
            <a:avLst>
              <a:gd name="adj" fmla="val 4000"/>
            </a:avLst>
          </a:prstGeom>
          <a:solidFill>
            <a:srgbClr val="FFFBE6"/>
          </a:solidFill>
          <a:ln w="17780" cap="rnd">
            <a:solidFill>
              <a:srgbClr val="B8860B"/>
            </a:solidFill>
            <a:prstDash val="dash"/>
          </a:ln>
        </p:spPr>
        <p:txBody>
          <a:bodyPr/>
          <a:lstStyle/>
          <a:p>
            <a:endParaRPr lang="zh-CN">
              <a:latin typeface="Times New Roman"/>
              <a:ea typeface="微软雅黑"/>
            </a:endParaRPr>
          </a:p>
        </p:txBody>
      </p:sp>
      <p:sp>
        <p:nvSpPr>
          <p:cNvPr id="37" name="文本"/>
          <p:cNvSpPr txBox="1"/>
          <p:nvPr/>
        </p:nvSpPr>
        <p:spPr>
          <a:xfrm>
            <a:off x="884509" y="3340886"/>
            <a:ext cx="2976480" cy="193750"/>
          </a:xfrm>
          <a:prstGeom prst="rect">
            <a:avLst/>
          </a:prstGeom>
          <a:noFill/>
          <a:ln>
            <a:noFill/>
          </a:ln>
        </p:spPr>
        <p:txBody>
          <a:bodyPr wrap="none" lIns="0" tIns="0" rIns="0" bIns="0" anchor="ctr"/>
          <a:lstStyle/>
          <a:p>
            <a:pPr algn="l">
              <a:lnSpc>
                <a:spcPct val="115000"/>
              </a:lnSpc>
              <a:spcAft>
                <a:spcPts val="0"/>
              </a:spcAft>
            </a:pPr>
            <a:r>
              <a:rPr lang="zh-CN" altLang="en-US" sz="1600" dirty="0">
                <a:solidFill>
                  <a:srgbClr val="1F2937"/>
                </a:solidFill>
                <a:latin typeface="Times New Roman"/>
                <a:ea typeface="微软雅黑"/>
              </a:rPr>
              <a:t>→ 键级 2 → ~1.5，双键变"一分半"</a:t>
            </a:r>
            <a:endParaRPr sz="1600" dirty="0">
              <a:latin typeface="Times New Roman"/>
              <a:ea typeface="微软雅黑"/>
            </a:endParaRPr>
          </a:p>
        </p:txBody>
      </p:sp>
      <p:sp>
        <p:nvSpPr>
          <p:cNvPr id="38" name="箭头"/>
          <p:cNvSpPr/>
          <p:nvPr/>
        </p:nvSpPr>
        <p:spPr>
          <a:xfrm flipH="1">
            <a:off x="2292294" y="3882520"/>
            <a:ext cx="15522" cy="757668"/>
          </a:xfrm>
          <a:prstGeom prst="straightConnector1">
            <a:avLst/>
          </a:prstGeom>
          <a:ln w="25400" cap="rnd">
            <a:solidFill>
              <a:srgbClr val="6B7280"/>
            </a:solidFill>
          </a:ln>
        </p:spPr>
        <p:txBody>
          <a:bodyPr/>
          <a:lstStyle/>
          <a:p>
            <a:endParaRPr lang="zh-CN" sz="1600">
              <a:latin typeface="Times New Roman"/>
              <a:ea typeface="微软雅黑"/>
            </a:endParaRPr>
          </a:p>
        </p:txBody>
      </p:sp>
      <p:sp>
        <p:nvSpPr>
          <p:cNvPr id="39" name="形状"/>
          <p:cNvSpPr/>
          <p:nvPr/>
        </p:nvSpPr>
        <p:spPr>
          <a:xfrm>
            <a:off x="4391352" y="1417321"/>
            <a:ext cx="3480192" cy="2350539"/>
          </a:xfrm>
          <a:prstGeom prst="roundRect">
            <a:avLst>
              <a:gd name="adj" fmla="val 9000"/>
            </a:avLst>
          </a:prstGeom>
          <a:solidFill>
            <a:srgbClr val="EFF4FB"/>
          </a:solidFill>
          <a:ln w="22860" cap="rnd">
            <a:solidFill>
              <a:srgbClr val="0E3F8C"/>
            </a:solidFill>
          </a:ln>
        </p:spPr>
        <p:txBody>
          <a:bodyPr/>
          <a:lstStyle/>
          <a:p>
            <a:endParaRPr lang="zh-CN">
              <a:latin typeface="Times New Roman"/>
              <a:ea typeface="微软雅黑"/>
            </a:endParaRPr>
          </a:p>
        </p:txBody>
      </p:sp>
      <p:sp>
        <p:nvSpPr>
          <p:cNvPr id="40" name="文本"/>
          <p:cNvSpPr txBox="1"/>
          <p:nvPr/>
        </p:nvSpPr>
        <p:spPr>
          <a:xfrm>
            <a:off x="4471488" y="1640208"/>
            <a:ext cx="3319920" cy="242188"/>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0E3F8C"/>
                </a:solidFill>
                <a:latin typeface="Times New Roman"/>
                <a:ea typeface="微软雅黑"/>
              </a:rPr>
              <a:t>证据二 · 键角</a:t>
            </a:r>
            <a:endParaRPr sz="1600">
              <a:latin typeface="Times New Roman"/>
              <a:ea typeface="微软雅黑"/>
            </a:endParaRPr>
          </a:p>
        </p:txBody>
      </p:sp>
      <p:sp>
        <p:nvSpPr>
          <p:cNvPr id="41" name="文本"/>
          <p:cNvSpPr txBox="1"/>
          <p:nvPr/>
        </p:nvSpPr>
        <p:spPr>
          <a:xfrm>
            <a:off x="4677552" y="2043979"/>
            <a:ext cx="2976480" cy="581250"/>
          </a:xfrm>
          <a:prstGeom prst="rect">
            <a:avLst/>
          </a:prstGeom>
          <a:noFill/>
          <a:ln>
            <a:noFill/>
          </a:ln>
        </p:spPr>
        <p:txBody>
          <a:bodyPr wrap="none" lIns="0" tIns="0" rIns="0" bIns="0" anchor="ctr"/>
          <a:lstStyle/>
          <a:p>
            <a:pPr algn="l">
              <a:lnSpc>
                <a:spcPct val="115000"/>
              </a:lnSpc>
              <a:spcAft>
                <a:spcPts val="0"/>
              </a:spcAft>
            </a:pPr>
            <a:r>
              <a:rPr lang="zh-CN" altLang="en-US" sz="1600" dirty="0">
                <a:solidFill>
                  <a:srgbClr val="1F2937"/>
                </a:solidFill>
                <a:latin typeface="Times New Roman"/>
                <a:ea typeface="微软雅黑"/>
              </a:rPr>
              <a:t>自由 CO</a:t>
            </a:r>
            <a:r>
              <a:rPr lang="zh-CN" altLang="en-US" sz="1600" baseline="-25000" dirty="0">
                <a:solidFill>
                  <a:srgbClr val="1F2937"/>
                </a:solidFill>
                <a:latin typeface="Times New Roman"/>
                <a:ea typeface="微软雅黑"/>
              </a:rPr>
              <a:t>2</a:t>
            </a:r>
            <a:r>
              <a:rPr lang="zh-CN" altLang="en-US" sz="1600" dirty="0">
                <a:solidFill>
                  <a:srgbClr val="1F2937"/>
                </a:solidFill>
                <a:latin typeface="Times New Roman"/>
                <a:ea typeface="微软雅黑"/>
              </a:rPr>
              <a:t>：180°（直线）</a:t>
            </a:r>
            <a:endParaRPr sz="1600" dirty="0">
              <a:latin typeface="Times New Roman"/>
              <a:ea typeface="微软雅黑"/>
            </a:endParaRPr>
          </a:p>
        </p:txBody>
      </p:sp>
      <p:sp>
        <p:nvSpPr>
          <p:cNvPr id="42" name="形状"/>
          <p:cNvSpPr/>
          <p:nvPr/>
        </p:nvSpPr>
        <p:spPr>
          <a:xfrm>
            <a:off x="4677552" y="2625229"/>
            <a:ext cx="2907792" cy="527438"/>
          </a:xfrm>
          <a:prstGeom prst="roundRect">
            <a:avLst>
              <a:gd name="adj" fmla="val 4000"/>
            </a:avLst>
          </a:prstGeom>
          <a:solidFill>
            <a:srgbClr val="FFFBE6"/>
          </a:solidFill>
          <a:ln w="17780" cap="rnd">
            <a:solidFill>
              <a:srgbClr val="B8860B"/>
            </a:solidFill>
            <a:prstDash val="dash"/>
          </a:ln>
        </p:spPr>
        <p:txBody>
          <a:bodyPr/>
          <a:lstStyle/>
          <a:p>
            <a:endParaRPr lang="zh-CN">
              <a:latin typeface="Times New Roman"/>
              <a:ea typeface="微软雅黑"/>
            </a:endParaRPr>
          </a:p>
        </p:txBody>
      </p:sp>
      <p:sp>
        <p:nvSpPr>
          <p:cNvPr id="43" name="文本"/>
          <p:cNvSpPr txBox="1"/>
          <p:nvPr/>
        </p:nvSpPr>
        <p:spPr>
          <a:xfrm>
            <a:off x="4677552" y="3345003"/>
            <a:ext cx="2976480" cy="193750"/>
          </a:xfrm>
          <a:prstGeom prst="rect">
            <a:avLst/>
          </a:prstGeom>
          <a:noFill/>
          <a:ln>
            <a:noFill/>
          </a:ln>
        </p:spPr>
        <p:txBody>
          <a:bodyPr wrap="none" lIns="0" tIns="0" rIns="0" bIns="0" anchor="ctr"/>
          <a:lstStyle/>
          <a:p>
            <a:pPr algn="l">
              <a:lnSpc>
                <a:spcPct val="115000"/>
              </a:lnSpc>
              <a:spcAft>
                <a:spcPts val="0"/>
              </a:spcAft>
            </a:pPr>
            <a:r>
              <a:rPr lang="zh-CN" altLang="en-US" sz="1600" dirty="0">
                <a:solidFill>
                  <a:srgbClr val="1F2937"/>
                </a:solidFill>
                <a:latin typeface="Times New Roman"/>
                <a:ea typeface="微软雅黑"/>
              </a:rPr>
              <a:t>→ 直线分子被表面"掰弯"</a:t>
            </a:r>
            <a:endParaRPr sz="1600" dirty="0">
              <a:latin typeface="Times New Roman"/>
              <a:ea typeface="微软雅黑"/>
            </a:endParaRPr>
          </a:p>
        </p:txBody>
      </p:sp>
      <p:sp>
        <p:nvSpPr>
          <p:cNvPr id="44" name="箭头"/>
          <p:cNvSpPr/>
          <p:nvPr/>
        </p:nvSpPr>
        <p:spPr>
          <a:xfrm>
            <a:off x="6131448" y="3882520"/>
            <a:ext cx="0" cy="757668"/>
          </a:xfrm>
          <a:prstGeom prst="straightConnector1">
            <a:avLst/>
          </a:prstGeom>
          <a:ln w="25400" cap="rnd">
            <a:solidFill>
              <a:srgbClr val="6B7280"/>
            </a:solidFill>
          </a:ln>
        </p:spPr>
        <p:txBody>
          <a:bodyPr/>
          <a:lstStyle/>
          <a:p>
            <a:endParaRPr lang="zh-CN" sz="1600">
              <a:latin typeface="Times New Roman"/>
              <a:ea typeface="微软雅黑"/>
            </a:endParaRPr>
          </a:p>
        </p:txBody>
      </p:sp>
      <p:sp>
        <p:nvSpPr>
          <p:cNvPr id="45" name="形状"/>
          <p:cNvSpPr/>
          <p:nvPr/>
        </p:nvSpPr>
        <p:spPr>
          <a:xfrm>
            <a:off x="8214984" y="1417321"/>
            <a:ext cx="3480192" cy="2350539"/>
          </a:xfrm>
          <a:prstGeom prst="roundRect">
            <a:avLst>
              <a:gd name="adj" fmla="val 9000"/>
            </a:avLst>
          </a:prstGeom>
          <a:solidFill>
            <a:srgbClr val="EFF8F1"/>
          </a:solidFill>
          <a:ln w="22860" cap="rnd">
            <a:solidFill>
              <a:srgbClr val="1E7A46"/>
            </a:solidFill>
          </a:ln>
        </p:spPr>
        <p:txBody>
          <a:bodyPr/>
          <a:lstStyle/>
          <a:p>
            <a:endParaRPr lang="zh-CN">
              <a:latin typeface="Times New Roman"/>
              <a:ea typeface="微软雅黑"/>
            </a:endParaRPr>
          </a:p>
        </p:txBody>
      </p:sp>
      <p:sp>
        <p:nvSpPr>
          <p:cNvPr id="46" name="文本"/>
          <p:cNvSpPr txBox="1"/>
          <p:nvPr/>
        </p:nvSpPr>
        <p:spPr>
          <a:xfrm>
            <a:off x="8295120" y="1640208"/>
            <a:ext cx="3319920" cy="242188"/>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1E7A46"/>
                </a:solidFill>
                <a:latin typeface="Times New Roman"/>
                <a:ea typeface="微软雅黑"/>
              </a:rPr>
              <a:t>证据三 · 电荷</a:t>
            </a:r>
            <a:endParaRPr sz="1600">
              <a:latin typeface="Times New Roman"/>
              <a:ea typeface="微软雅黑"/>
            </a:endParaRPr>
          </a:p>
        </p:txBody>
      </p:sp>
      <p:sp>
        <p:nvSpPr>
          <p:cNvPr id="47" name="文本"/>
          <p:cNvSpPr txBox="1"/>
          <p:nvPr/>
        </p:nvSpPr>
        <p:spPr>
          <a:xfrm>
            <a:off x="8501184" y="2237729"/>
            <a:ext cx="2976480" cy="193750"/>
          </a:xfrm>
          <a:prstGeom prst="rect">
            <a:avLst/>
          </a:prstGeom>
          <a:noFill/>
          <a:ln>
            <a:noFill/>
          </a:ln>
        </p:spPr>
        <p:txBody>
          <a:bodyPr wrap="none" lIns="0" tIns="0" rIns="0" bIns="0" anchor="ctr"/>
          <a:lstStyle/>
          <a:p>
            <a:pPr algn="l">
              <a:lnSpc>
                <a:spcPct val="115000"/>
              </a:lnSpc>
              <a:spcAft>
                <a:spcPts val="0"/>
              </a:spcAft>
            </a:pPr>
            <a:r>
              <a:rPr lang="zh-CN" altLang="en-US" sz="1600" dirty="0">
                <a:solidFill>
                  <a:srgbClr val="1F2937"/>
                </a:solidFill>
                <a:latin typeface="Times New Roman"/>
                <a:ea typeface="微软雅黑"/>
              </a:rPr>
              <a:t>Bader：O 更负、C 更正</a:t>
            </a:r>
            <a:endParaRPr sz="1600" dirty="0">
              <a:latin typeface="Times New Roman"/>
              <a:ea typeface="微软雅黑"/>
            </a:endParaRPr>
          </a:p>
        </p:txBody>
      </p:sp>
      <p:sp>
        <p:nvSpPr>
          <p:cNvPr id="48" name="文本"/>
          <p:cNvSpPr txBox="1"/>
          <p:nvPr/>
        </p:nvSpPr>
        <p:spPr>
          <a:xfrm>
            <a:off x="8501184" y="2760134"/>
            <a:ext cx="2976480" cy="193750"/>
          </a:xfrm>
          <a:prstGeom prst="rect">
            <a:avLst/>
          </a:prstGeom>
          <a:noFill/>
          <a:ln>
            <a:noFill/>
          </a:ln>
        </p:spPr>
        <p:txBody>
          <a:bodyPr wrap="none" lIns="0" tIns="0" rIns="0" bIns="0" anchor="ctr"/>
          <a:lstStyle/>
          <a:p>
            <a:pPr algn="l">
              <a:lnSpc>
                <a:spcPct val="115000"/>
              </a:lnSpc>
              <a:spcAft>
                <a:spcPts val="0"/>
              </a:spcAft>
            </a:pPr>
            <a:r>
              <a:rPr lang="zh-CN" altLang="en-US" sz="1600" dirty="0">
                <a:solidFill>
                  <a:srgbClr val="1F2937"/>
                </a:solidFill>
                <a:latin typeface="Times New Roman"/>
                <a:ea typeface="微软雅黑"/>
              </a:rPr>
              <a:t>→ 电子去哪了？</a:t>
            </a:r>
            <a:endParaRPr sz="1600" dirty="0">
              <a:latin typeface="Times New Roman"/>
              <a:ea typeface="微软雅黑"/>
            </a:endParaRPr>
          </a:p>
        </p:txBody>
      </p:sp>
      <p:sp>
        <p:nvSpPr>
          <p:cNvPr id="49" name="文本"/>
          <p:cNvSpPr txBox="1"/>
          <p:nvPr/>
        </p:nvSpPr>
        <p:spPr>
          <a:xfrm>
            <a:off x="8501184" y="3263997"/>
            <a:ext cx="2976480" cy="193750"/>
          </a:xfrm>
          <a:prstGeom prst="rect">
            <a:avLst/>
          </a:prstGeom>
          <a:noFill/>
          <a:ln>
            <a:noFill/>
          </a:ln>
        </p:spPr>
        <p:txBody>
          <a:bodyPr wrap="none" lIns="0" tIns="0" rIns="0" bIns="0" anchor="ctr"/>
          <a:lstStyle/>
          <a:p>
            <a:pPr algn="l">
              <a:lnSpc>
                <a:spcPct val="115000"/>
              </a:lnSpc>
              <a:spcAft>
                <a:spcPts val="0"/>
              </a:spcAft>
            </a:pPr>
            <a:r>
              <a:rPr lang="zh-CN" altLang="en-US" sz="1600" dirty="0">
                <a:solidFill>
                  <a:srgbClr val="1F2937"/>
                </a:solidFill>
                <a:latin typeface="Times New Roman"/>
                <a:ea typeface="微软雅黑"/>
              </a:rPr>
              <a:t>→ 表面向 2π* 注入电子的实锤</a:t>
            </a:r>
            <a:endParaRPr sz="1600" dirty="0">
              <a:latin typeface="Times New Roman"/>
              <a:ea typeface="微软雅黑"/>
            </a:endParaRPr>
          </a:p>
        </p:txBody>
      </p:sp>
      <p:sp>
        <p:nvSpPr>
          <p:cNvPr id="50" name="箭头"/>
          <p:cNvSpPr/>
          <p:nvPr/>
        </p:nvSpPr>
        <p:spPr>
          <a:xfrm>
            <a:off x="9955079" y="3882519"/>
            <a:ext cx="15517" cy="745293"/>
          </a:xfrm>
          <a:prstGeom prst="straightConnector1">
            <a:avLst/>
          </a:prstGeom>
          <a:ln w="25400" cap="rnd">
            <a:solidFill>
              <a:srgbClr val="6B7280"/>
            </a:solidFill>
          </a:ln>
        </p:spPr>
        <p:txBody>
          <a:bodyPr/>
          <a:lstStyle/>
          <a:p>
            <a:endParaRPr lang="zh-CN" sz="1600">
              <a:latin typeface="Times New Roman"/>
              <a:ea typeface="微软雅黑"/>
            </a:endParaRPr>
          </a:p>
        </p:txBody>
      </p:sp>
      <p:sp>
        <p:nvSpPr>
          <p:cNvPr id="51" name="形状"/>
          <p:cNvSpPr/>
          <p:nvPr/>
        </p:nvSpPr>
        <p:spPr>
          <a:xfrm>
            <a:off x="567720" y="4742473"/>
            <a:ext cx="11104560" cy="1203934"/>
          </a:xfrm>
          <a:prstGeom prst="roundRect">
            <a:avLst>
              <a:gd name="adj" fmla="val 9000"/>
            </a:avLst>
          </a:prstGeom>
          <a:solidFill>
            <a:srgbClr val="FBF0EF"/>
          </a:solidFill>
          <a:ln w="22860" cap="rnd">
            <a:solidFill>
              <a:srgbClr val="B03A36"/>
            </a:solidFill>
          </a:ln>
        </p:spPr>
        <p:txBody>
          <a:bodyPr/>
          <a:lstStyle/>
          <a:p>
            <a:endParaRPr lang="zh-CN" sz="1600">
              <a:latin typeface="Times New Roman"/>
              <a:ea typeface="微软雅黑"/>
            </a:endParaRPr>
          </a:p>
        </p:txBody>
      </p:sp>
      <p:sp>
        <p:nvSpPr>
          <p:cNvPr id="52" name="文本"/>
          <p:cNvSpPr txBox="1"/>
          <p:nvPr/>
        </p:nvSpPr>
        <p:spPr>
          <a:xfrm>
            <a:off x="3830400" y="4956960"/>
            <a:ext cx="4579200" cy="213125"/>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B03A36"/>
                </a:solidFill>
                <a:latin typeface="Times New Roman"/>
                <a:ea typeface="微软雅黑"/>
              </a:rPr>
              <a:t>活化之后走向反应：</a:t>
            </a:r>
            <a:endParaRPr sz="1600">
              <a:latin typeface="Times New Roman"/>
              <a:ea typeface="微软雅黑"/>
            </a:endParaRPr>
          </a:p>
        </p:txBody>
      </p:sp>
      <p:sp>
        <p:nvSpPr>
          <p:cNvPr id="53" name="形状"/>
          <p:cNvSpPr/>
          <p:nvPr/>
        </p:nvSpPr>
        <p:spPr>
          <a:xfrm>
            <a:off x="911160" y="5304309"/>
            <a:ext cx="1774440" cy="527438"/>
          </a:xfrm>
          <a:prstGeom prst="roundRect">
            <a:avLst>
              <a:gd name="adj" fmla="val 5000"/>
            </a:avLst>
          </a:prstGeom>
          <a:solidFill>
            <a:srgbClr val="FFFFFF"/>
          </a:solidFill>
          <a:ln w="15240" cap="rnd">
            <a:solidFill>
              <a:srgbClr val="B03A36"/>
            </a:solidFill>
          </a:ln>
        </p:spPr>
        <p:txBody>
          <a:bodyPr/>
          <a:lstStyle/>
          <a:p>
            <a:endParaRPr lang="zh-CN" sz="1600">
              <a:latin typeface="Times New Roman"/>
              <a:ea typeface="微软雅黑"/>
            </a:endParaRPr>
          </a:p>
        </p:txBody>
      </p:sp>
      <p:sp>
        <p:nvSpPr>
          <p:cNvPr id="54" name="文本"/>
          <p:cNvSpPr txBox="1"/>
          <p:nvPr/>
        </p:nvSpPr>
        <p:spPr>
          <a:xfrm>
            <a:off x="939780" y="5291934"/>
            <a:ext cx="1717200" cy="552188"/>
          </a:xfrm>
          <a:prstGeom prst="rect">
            <a:avLst/>
          </a:prstGeom>
          <a:noFill/>
          <a:ln>
            <a:noFill/>
          </a:ln>
        </p:spPr>
        <p:txBody>
          <a:bodyPr wrap="none" lIns="0" tIns="0" rIns="0" bIns="0" anchor="ctr"/>
          <a:lstStyle/>
          <a:p>
            <a:pPr algn="ctr">
              <a:lnSpc>
                <a:spcPct val="115000"/>
              </a:lnSpc>
              <a:spcAft>
                <a:spcPts val="0"/>
              </a:spcAft>
            </a:pPr>
            <a:r>
              <a:rPr lang="zh-CN" altLang="en-US" sz="1600" b="1" dirty="0">
                <a:solidFill>
                  <a:srgbClr val="1F2937"/>
                </a:solidFill>
                <a:latin typeface="Times New Roman"/>
                <a:ea typeface="微软雅黑"/>
              </a:rPr>
              <a:t>活化 CO</a:t>
            </a:r>
            <a:r>
              <a:rPr lang="zh-CN" altLang="en-US" sz="1600" b="1" baseline="-25000" dirty="0">
                <a:solidFill>
                  <a:srgbClr val="1F2937"/>
                </a:solidFill>
                <a:latin typeface="Times New Roman"/>
                <a:ea typeface="微软雅黑"/>
              </a:rPr>
              <a:t>2</a:t>
            </a:r>
            <a:r>
              <a:rPr lang="zh-CN" altLang="en-US" sz="1600" b="1" baseline="30000" dirty="0">
                <a:solidFill>
                  <a:srgbClr val="1F2937"/>
                </a:solidFill>
                <a:latin typeface="Times New Roman"/>
                <a:ea typeface="微软雅黑"/>
              </a:rPr>
              <a:t>δ−</a:t>
            </a:r>
            <a:endParaRPr sz="1600" baseline="30000" dirty="0">
              <a:latin typeface="Times New Roman"/>
              <a:ea typeface="微软雅黑"/>
            </a:endParaRPr>
          </a:p>
        </p:txBody>
      </p:sp>
      <p:sp>
        <p:nvSpPr>
          <p:cNvPr id="55" name="箭头"/>
          <p:cNvSpPr/>
          <p:nvPr/>
        </p:nvSpPr>
        <p:spPr>
          <a:xfrm>
            <a:off x="2708496" y="5568028"/>
            <a:ext cx="400680" cy="0"/>
          </a:xfrm>
          <a:prstGeom prst="straightConnector1">
            <a:avLst/>
          </a:prstGeom>
          <a:ln w="19050" cap="rnd">
            <a:solidFill>
              <a:srgbClr val="B03A36"/>
            </a:solidFill>
          </a:ln>
        </p:spPr>
        <p:txBody>
          <a:bodyPr/>
          <a:lstStyle/>
          <a:p>
            <a:endParaRPr lang="zh-CN" sz="1600">
              <a:latin typeface="Times New Roman"/>
              <a:ea typeface="微软雅黑"/>
            </a:endParaRPr>
          </a:p>
        </p:txBody>
      </p:sp>
      <p:sp>
        <p:nvSpPr>
          <p:cNvPr id="56" name="形状"/>
          <p:cNvSpPr/>
          <p:nvPr/>
        </p:nvSpPr>
        <p:spPr>
          <a:xfrm>
            <a:off x="3132072" y="5304309"/>
            <a:ext cx="1774440" cy="527438"/>
          </a:xfrm>
          <a:prstGeom prst="roundRect">
            <a:avLst>
              <a:gd name="adj" fmla="val 5000"/>
            </a:avLst>
          </a:prstGeom>
          <a:solidFill>
            <a:srgbClr val="FFFFFF"/>
          </a:solidFill>
          <a:ln w="15240" cap="rnd">
            <a:solidFill>
              <a:srgbClr val="B03A36"/>
            </a:solidFill>
          </a:ln>
        </p:spPr>
        <p:txBody>
          <a:bodyPr/>
          <a:lstStyle/>
          <a:p>
            <a:endParaRPr lang="zh-CN" sz="1600">
              <a:latin typeface="Times New Roman"/>
              <a:ea typeface="微软雅黑"/>
            </a:endParaRPr>
          </a:p>
        </p:txBody>
      </p:sp>
      <p:sp>
        <p:nvSpPr>
          <p:cNvPr id="57" name="文本"/>
          <p:cNvSpPr txBox="1"/>
          <p:nvPr/>
        </p:nvSpPr>
        <p:spPr>
          <a:xfrm>
            <a:off x="3160692" y="5475997"/>
            <a:ext cx="1717200" cy="184063"/>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1F2937"/>
                </a:solidFill>
                <a:latin typeface="Times New Roman"/>
                <a:ea typeface="微软雅黑"/>
              </a:rPr>
              <a:t>*COOH 中间体</a:t>
            </a:r>
            <a:endParaRPr sz="1600">
              <a:latin typeface="Times New Roman"/>
              <a:ea typeface="微软雅黑"/>
            </a:endParaRPr>
          </a:p>
        </p:txBody>
      </p:sp>
      <p:sp>
        <p:nvSpPr>
          <p:cNvPr id="58" name="箭头"/>
          <p:cNvSpPr/>
          <p:nvPr/>
        </p:nvSpPr>
        <p:spPr>
          <a:xfrm>
            <a:off x="4929408" y="5568028"/>
            <a:ext cx="400680" cy="0"/>
          </a:xfrm>
          <a:prstGeom prst="straightConnector1">
            <a:avLst/>
          </a:prstGeom>
          <a:ln w="19050" cap="rnd">
            <a:solidFill>
              <a:srgbClr val="B03A36"/>
            </a:solidFill>
          </a:ln>
        </p:spPr>
        <p:txBody>
          <a:bodyPr/>
          <a:lstStyle/>
          <a:p>
            <a:endParaRPr lang="zh-CN" sz="1600">
              <a:latin typeface="Times New Roman"/>
              <a:ea typeface="微软雅黑"/>
            </a:endParaRPr>
          </a:p>
        </p:txBody>
      </p:sp>
      <p:sp>
        <p:nvSpPr>
          <p:cNvPr id="59" name="形状"/>
          <p:cNvSpPr/>
          <p:nvPr/>
        </p:nvSpPr>
        <p:spPr>
          <a:xfrm>
            <a:off x="5352984" y="5304309"/>
            <a:ext cx="1774440" cy="527438"/>
          </a:xfrm>
          <a:prstGeom prst="roundRect">
            <a:avLst>
              <a:gd name="adj" fmla="val 5000"/>
            </a:avLst>
          </a:prstGeom>
          <a:solidFill>
            <a:srgbClr val="FFFFFF"/>
          </a:solidFill>
          <a:ln w="15240" cap="rnd">
            <a:solidFill>
              <a:srgbClr val="B03A36"/>
            </a:solidFill>
          </a:ln>
        </p:spPr>
        <p:txBody>
          <a:bodyPr/>
          <a:lstStyle/>
          <a:p>
            <a:endParaRPr lang="zh-CN" sz="1600">
              <a:latin typeface="Times New Roman"/>
              <a:ea typeface="微软雅黑"/>
            </a:endParaRPr>
          </a:p>
        </p:txBody>
      </p:sp>
      <p:sp>
        <p:nvSpPr>
          <p:cNvPr id="60" name="文本"/>
          <p:cNvSpPr txBox="1"/>
          <p:nvPr/>
        </p:nvSpPr>
        <p:spPr>
          <a:xfrm>
            <a:off x="5381604" y="5475997"/>
            <a:ext cx="1717200" cy="184063"/>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1F2937"/>
                </a:solidFill>
                <a:latin typeface="Times New Roman"/>
                <a:ea typeface="微软雅黑"/>
              </a:rPr>
              <a:t>CO · HCOOH</a:t>
            </a:r>
            <a:endParaRPr sz="1600">
              <a:latin typeface="Times New Roman"/>
              <a:ea typeface="微软雅黑"/>
            </a:endParaRPr>
          </a:p>
        </p:txBody>
      </p:sp>
      <p:sp>
        <p:nvSpPr>
          <p:cNvPr id="61" name="箭头"/>
          <p:cNvSpPr/>
          <p:nvPr/>
        </p:nvSpPr>
        <p:spPr>
          <a:xfrm>
            <a:off x="7150320" y="5568028"/>
            <a:ext cx="400680" cy="0"/>
          </a:xfrm>
          <a:prstGeom prst="straightConnector1">
            <a:avLst/>
          </a:prstGeom>
          <a:ln w="19050" cap="rnd">
            <a:solidFill>
              <a:srgbClr val="B03A36"/>
            </a:solidFill>
          </a:ln>
        </p:spPr>
        <p:txBody>
          <a:bodyPr/>
          <a:lstStyle/>
          <a:p>
            <a:endParaRPr lang="zh-CN" sz="1600">
              <a:latin typeface="Times New Roman"/>
              <a:ea typeface="微软雅黑"/>
            </a:endParaRPr>
          </a:p>
        </p:txBody>
      </p:sp>
      <p:sp>
        <p:nvSpPr>
          <p:cNvPr id="62" name="形状"/>
          <p:cNvSpPr/>
          <p:nvPr/>
        </p:nvSpPr>
        <p:spPr>
          <a:xfrm>
            <a:off x="7573896" y="5304309"/>
            <a:ext cx="1774440" cy="527438"/>
          </a:xfrm>
          <a:prstGeom prst="roundRect">
            <a:avLst>
              <a:gd name="adj" fmla="val 5000"/>
            </a:avLst>
          </a:prstGeom>
          <a:solidFill>
            <a:srgbClr val="FFFFFF"/>
          </a:solidFill>
          <a:ln w="15240" cap="rnd">
            <a:solidFill>
              <a:srgbClr val="B03A36"/>
            </a:solidFill>
          </a:ln>
        </p:spPr>
        <p:txBody>
          <a:bodyPr/>
          <a:lstStyle/>
          <a:p>
            <a:endParaRPr lang="zh-CN" sz="1600">
              <a:latin typeface="Times New Roman"/>
              <a:ea typeface="微软雅黑"/>
            </a:endParaRPr>
          </a:p>
        </p:txBody>
      </p:sp>
      <p:sp>
        <p:nvSpPr>
          <p:cNvPr id="63" name="文本"/>
          <p:cNvSpPr txBox="1"/>
          <p:nvPr/>
        </p:nvSpPr>
        <p:spPr>
          <a:xfrm>
            <a:off x="7602516" y="5475997"/>
            <a:ext cx="1717200" cy="184063"/>
          </a:xfrm>
          <a:prstGeom prst="rect">
            <a:avLst/>
          </a:prstGeom>
          <a:noFill/>
          <a:ln>
            <a:noFill/>
          </a:ln>
        </p:spPr>
        <p:txBody>
          <a:bodyPr wrap="none" lIns="0" tIns="0" rIns="0" bIns="0" anchor="ctr"/>
          <a:lstStyle/>
          <a:p>
            <a:pPr algn="ctr">
              <a:lnSpc>
                <a:spcPct val="115000"/>
              </a:lnSpc>
              <a:spcAft>
                <a:spcPts val="0"/>
              </a:spcAft>
            </a:pPr>
            <a:r>
              <a:rPr lang="zh-CN" altLang="en-US" sz="1600" b="1" dirty="0">
                <a:solidFill>
                  <a:srgbClr val="1F2937"/>
                </a:solidFill>
                <a:latin typeface="Times New Roman"/>
                <a:ea typeface="微软雅黑"/>
              </a:rPr>
              <a:t>更长的碳链</a:t>
            </a:r>
            <a:endParaRPr sz="1600" dirty="0">
              <a:latin typeface="Times New Roman"/>
              <a:ea typeface="微软雅黑"/>
            </a:endParaRPr>
          </a:p>
        </p:txBody>
      </p:sp>
      <p:sp>
        <p:nvSpPr>
          <p:cNvPr id="64" name="箭头"/>
          <p:cNvSpPr/>
          <p:nvPr/>
        </p:nvSpPr>
        <p:spPr>
          <a:xfrm>
            <a:off x="9371232" y="5568028"/>
            <a:ext cx="400680" cy="0"/>
          </a:xfrm>
          <a:prstGeom prst="straightConnector1">
            <a:avLst/>
          </a:prstGeom>
          <a:ln w="19050" cap="rnd">
            <a:solidFill>
              <a:srgbClr val="B03A36"/>
            </a:solidFill>
          </a:ln>
        </p:spPr>
        <p:txBody>
          <a:bodyPr/>
          <a:lstStyle/>
          <a:p>
            <a:endParaRPr lang="zh-CN" sz="1600">
              <a:latin typeface="Times New Roman"/>
              <a:ea typeface="微软雅黑"/>
            </a:endParaRPr>
          </a:p>
        </p:txBody>
      </p:sp>
      <p:sp>
        <p:nvSpPr>
          <p:cNvPr id="65" name="形状"/>
          <p:cNvSpPr/>
          <p:nvPr/>
        </p:nvSpPr>
        <p:spPr>
          <a:xfrm>
            <a:off x="9794808" y="5304309"/>
            <a:ext cx="1774440" cy="527438"/>
          </a:xfrm>
          <a:prstGeom prst="roundRect">
            <a:avLst>
              <a:gd name="adj" fmla="val 5000"/>
            </a:avLst>
          </a:prstGeom>
          <a:solidFill>
            <a:srgbClr val="FBF0EF"/>
          </a:solidFill>
          <a:ln w="15240" cap="rnd">
            <a:solidFill>
              <a:srgbClr val="B03A36"/>
            </a:solidFill>
          </a:ln>
        </p:spPr>
        <p:txBody>
          <a:bodyPr/>
          <a:lstStyle/>
          <a:p>
            <a:endParaRPr lang="zh-CN" sz="1600">
              <a:latin typeface="Times New Roman"/>
              <a:ea typeface="微软雅黑"/>
            </a:endParaRPr>
          </a:p>
        </p:txBody>
      </p:sp>
      <p:sp>
        <p:nvSpPr>
          <p:cNvPr id="66" name="文本"/>
          <p:cNvSpPr txBox="1"/>
          <p:nvPr/>
        </p:nvSpPr>
        <p:spPr>
          <a:xfrm>
            <a:off x="9823428" y="5291934"/>
            <a:ext cx="1717200" cy="552188"/>
          </a:xfrm>
          <a:prstGeom prst="rect">
            <a:avLst/>
          </a:prstGeom>
          <a:noFill/>
          <a:ln>
            <a:noFill/>
          </a:ln>
        </p:spPr>
        <p:txBody>
          <a:bodyPr wrap="none" lIns="0" tIns="0" rIns="0" bIns="0" anchor="ctr"/>
          <a:lstStyle/>
          <a:p>
            <a:pPr algn="ctr">
              <a:lnSpc>
                <a:spcPct val="115000"/>
              </a:lnSpc>
              <a:spcAft>
                <a:spcPts val="0"/>
              </a:spcAft>
            </a:pPr>
            <a:r>
              <a:rPr lang="zh-CN" altLang="en-US" sz="1600" b="1" dirty="0">
                <a:solidFill>
                  <a:srgbClr val="B03A36"/>
                </a:solidFill>
                <a:latin typeface="Times New Roman"/>
                <a:ea typeface="微软雅黑"/>
              </a:rPr>
              <a:t>石油产品</a:t>
            </a:r>
            <a:endParaRPr sz="1600" dirty="0">
              <a:latin typeface="Times New Roman"/>
              <a:ea typeface="微软雅黑"/>
            </a:endParaRPr>
          </a:p>
        </p:txBody>
      </p:sp>
      <p:sp>
        <p:nvSpPr>
          <p:cNvPr id="67" name="bond_len"/>
          <p:cNvSpPr txBox="1"/>
          <p:nvPr/>
        </p:nvSpPr>
        <p:spPr>
          <a:xfrm>
            <a:off x="1003995" y="2628774"/>
            <a:ext cx="2793312" cy="458642"/>
          </a:xfrm>
          <a:prstGeom prst="rect">
            <a:avLst/>
          </a:prstGeom>
          <a:noFill/>
          <a:ln>
            <a:noFill/>
          </a:ln>
        </p:spPr>
        <p:txBody>
          <a:bodyPr wrap="square" lIns="72000" tIns="36000" rIns="72000" bIns="36000" anchor="ctr"/>
          <a:lstStyle/>
          <a:p>
            <a:pPr marL="0" indent="0" algn="ctr">
              <a:lnSpc>
                <a:spcPct val="130000"/>
              </a:lnSpc>
              <a:spcAft>
                <a:spcPts val="400"/>
              </a:spcAft>
              <a:buNone/>
            </a:pPr>
            <a:r>
              <a:rPr lang="zh-CN" altLang="en-US" sz="1600" b="1" dirty="0">
                <a:solidFill>
                  <a:srgbClr val="B8860B"/>
                </a:solidFill>
                <a:latin typeface="Times New Roman"/>
                <a:ea typeface="微软雅黑"/>
              </a:rPr>
              <a:t>活化后：变长 </a:t>
            </a:r>
            <a:r>
              <a:rPr lang="zh-CN" altLang="en-US" sz="1600" b="1" dirty="0">
                <a:solidFill>
                  <a:srgbClr val="FF0000"/>
                </a:solidFill>
                <a:latin typeface="Times New Roman"/>
                <a:ea typeface="微软雅黑"/>
              </a:rPr>
              <a:t>+0.07 Å</a:t>
            </a:r>
            <a:r>
              <a:rPr lang="zh-CN" altLang="en-US" sz="1600" b="1" dirty="0">
                <a:solidFill>
                  <a:srgbClr val="B8860B"/>
                </a:solidFill>
                <a:latin typeface="Times New Roman"/>
                <a:ea typeface="微软雅黑"/>
              </a:rPr>
              <a:t>（PBE：1.176 → 1.242 Å）</a:t>
            </a:r>
            <a:endParaRPr sz="1600" dirty="0">
              <a:latin typeface="Times New Roman"/>
              <a:ea typeface="微软雅黑"/>
            </a:endParaRPr>
          </a:p>
        </p:txBody>
      </p:sp>
      <p:sp>
        <p:nvSpPr>
          <p:cNvPr id="68" name="bond_ang"/>
          <p:cNvSpPr txBox="1"/>
          <p:nvPr/>
        </p:nvSpPr>
        <p:spPr>
          <a:xfrm>
            <a:off x="4699344" y="2653893"/>
            <a:ext cx="2793312" cy="458642"/>
          </a:xfrm>
          <a:prstGeom prst="rect">
            <a:avLst/>
          </a:prstGeom>
          <a:noFill/>
          <a:ln>
            <a:noFill/>
          </a:ln>
        </p:spPr>
        <p:txBody>
          <a:bodyPr wrap="square" lIns="72000" tIns="36000" rIns="72000" bIns="36000" anchor="ctr"/>
          <a:lstStyle/>
          <a:p>
            <a:pPr marL="0" indent="0" algn="ctr">
              <a:lnSpc>
                <a:spcPct val="130000"/>
              </a:lnSpc>
              <a:spcAft>
                <a:spcPts val="400"/>
              </a:spcAft>
              <a:buNone/>
            </a:pPr>
            <a:r>
              <a:rPr lang="zh-CN" altLang="en-US" sz="1600" b="1" dirty="0">
                <a:solidFill>
                  <a:srgbClr val="B8860B"/>
                </a:solidFill>
                <a:latin typeface="Times New Roman"/>
                <a:ea typeface="微软雅黑"/>
              </a:rPr>
              <a:t>≈ </a:t>
            </a:r>
            <a:r>
              <a:rPr lang="zh-CN" altLang="en-US" sz="1600" b="1" dirty="0">
                <a:solidFill>
                  <a:srgbClr val="FF0000"/>
                </a:solidFill>
                <a:latin typeface="Times New Roman"/>
                <a:ea typeface="微软雅黑"/>
              </a:rPr>
              <a:t>140°</a:t>
            </a:r>
            <a:r>
              <a:rPr lang="zh-CN" altLang="en-US" sz="1600" b="1" dirty="0">
                <a:solidFill>
                  <a:srgbClr val="B8860B"/>
                </a:solidFill>
                <a:latin typeface="Times New Roman"/>
                <a:ea typeface="微软雅黑"/>
              </a:rPr>
              <a:t>（PBE 计算）</a:t>
            </a:r>
            <a:endParaRPr sz="1600" dirty="0">
              <a:latin typeface="Times New Roman"/>
              <a:ea typeface="微软雅黑"/>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71"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a:solidFill>
                  <a:srgbClr val="FFFFFF"/>
                </a:solidFill>
                <a:latin typeface="Times New Roman"/>
                <a:ea typeface="微软雅黑"/>
              </a:rPr>
              <a:t>《材料计算物理》·</a:t>
            </a:r>
            <a:r>
              <a:rPr lang="en-US" sz="1125">
                <a:solidFill>
                  <a:srgbClr val="FFFFFF"/>
                </a:solidFill>
                <a:latin typeface="Times New Roman"/>
                <a:ea typeface="微软雅黑"/>
              </a:rPr>
              <a:t> </a:t>
            </a:r>
            <a:r>
              <a:rPr lang="zh-CN" sz="1125">
                <a:solidFill>
                  <a:srgbClr val="FFFFFF"/>
                </a:solidFill>
                <a:latin typeface="Times New Roman"/>
                <a:ea typeface="微软雅黑"/>
              </a:rPr>
              <a:t>第二章</a:t>
            </a:r>
            <a:r>
              <a:rPr lang="en-US" sz="1125">
                <a:solidFill>
                  <a:srgbClr val="FFFFFF"/>
                </a:solidFill>
                <a:latin typeface="Times New Roman"/>
                <a:ea typeface="微软雅黑"/>
              </a:rPr>
              <a:t> </a:t>
            </a:r>
            <a:r>
              <a:rPr lang="zh-CN" sz="1125">
                <a:solidFill>
                  <a:srgbClr val="FFFFFF"/>
                </a:solidFill>
                <a:latin typeface="Times New Roman"/>
                <a:ea typeface="微软雅黑"/>
              </a:rPr>
              <a:t>密度泛函理论基础</a:t>
            </a:r>
            <a:endParaRPr>
              <a:latin typeface="Times New Roman"/>
              <a:ea typeface="微软雅黑"/>
            </a:endParaRPr>
          </a:p>
        </p:txBody>
      </p:sp>
      <p:sp>
        <p:nvSpPr>
          <p:cNvPr id="72"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73" name="文本框 5" descr="{&quot;isTemplate&quot;:true,&quot;type&quot;:&quot;text&quot;}"/>
          <p:cNvSpPr txBox="1"/>
          <p:nvPr/>
        </p:nvSpPr>
        <p:spPr>
          <a:xfrm>
            <a:off x="381000" y="657225"/>
            <a:ext cx="11811000" cy="381000"/>
          </a:xfrm>
          <a:prstGeom prst="rect">
            <a:avLst/>
          </a:prstGeom>
        </p:spPr>
        <p:txBody>
          <a:bodyPr wrap="none" lIns="0" tIns="0" rIns="0" bIns="0"/>
          <a:lstStyle/>
          <a:p>
            <a:pPr>
              <a:lnSpc>
                <a:spcPct val="100000"/>
              </a:lnSpc>
            </a:pPr>
            <a:r>
              <a:rPr lang="zh-CN" sz="2475" b="1">
                <a:solidFill>
                  <a:srgbClr val="0E3F8C"/>
                </a:solidFill>
                <a:latin typeface="Times New Roman"/>
                <a:ea typeface="微软雅黑"/>
              </a:rPr>
              <a:t>应用：人工叶绿素——把阳光</a:t>
            </a:r>
            <a:r>
              <a:rPr lang="en-US" sz="2475" b="1">
                <a:solidFill>
                  <a:srgbClr val="0E3F8C"/>
                </a:solidFill>
                <a:latin typeface="Times New Roman"/>
                <a:ea typeface="微软雅黑"/>
              </a:rPr>
              <a:t>"</a:t>
            </a:r>
            <a:r>
              <a:rPr lang="zh-CN" sz="2475" b="1">
                <a:solidFill>
                  <a:srgbClr val="0E3F8C"/>
                </a:solidFill>
                <a:latin typeface="Times New Roman"/>
                <a:ea typeface="微软雅黑"/>
              </a:rPr>
              <a:t>装进</a:t>
            </a:r>
            <a:r>
              <a:rPr lang="en-US" sz="2475" b="1">
                <a:solidFill>
                  <a:srgbClr val="0E3F8C"/>
                </a:solidFill>
                <a:latin typeface="Times New Roman"/>
                <a:ea typeface="微软雅黑"/>
              </a:rPr>
              <a:t>"</a:t>
            </a:r>
            <a:r>
              <a:rPr lang="zh-CN" sz="2475" b="1">
                <a:solidFill>
                  <a:srgbClr val="0E3F8C"/>
                </a:solidFill>
                <a:latin typeface="Times New Roman"/>
                <a:ea typeface="微软雅黑"/>
              </a:rPr>
              <a:t>反应器</a:t>
            </a:r>
            <a:endParaRPr>
              <a:latin typeface="Times New Roman"/>
              <a:ea typeface="微软雅黑"/>
            </a:endParaRPr>
          </a:p>
        </p:txBody>
      </p:sp>
      <p:sp>
        <p:nvSpPr>
          <p:cNvPr id="74" name="矩形: 圆角 6"/>
          <p:cNvSpPr/>
          <p:nvPr/>
        </p:nvSpPr>
        <p:spPr>
          <a:xfrm>
            <a:off x="381000" y="1350266"/>
            <a:ext cx="6124575" cy="1159571"/>
          </a:xfrm>
          <a:prstGeom prst="roundRect">
            <a:avLst>
              <a:gd name="adj" fmla="val 9615"/>
            </a:avLst>
          </a:prstGeom>
          <a:solidFill>
            <a:srgbClr val="F0F6FF"/>
          </a:solidFill>
          <a:ln/>
        </p:spPr>
        <p:txBody>
          <a:bodyPr/>
          <a:lstStyle/>
          <a:p>
            <a:endParaRPr>
              <a:latin typeface="Times New Roman"/>
              <a:ea typeface="微软雅黑"/>
            </a:endParaRPr>
          </a:p>
        </p:txBody>
      </p:sp>
      <p:sp>
        <p:nvSpPr>
          <p:cNvPr id="75" name="文本框 7" descr="{&quot;isTemplate&quot;:true,&quot;type&quot;:&quot;text&quot;}"/>
          <p:cNvSpPr txBox="1"/>
          <p:nvPr/>
        </p:nvSpPr>
        <p:spPr>
          <a:xfrm>
            <a:off x="557212" y="1390650"/>
            <a:ext cx="5891001" cy="742950"/>
          </a:xfrm>
          <a:prstGeom prst="rect">
            <a:avLst/>
          </a:prstGeom>
        </p:spPr>
        <p:txBody>
          <a:bodyPr wrap="square" lIns="0" tIns="0" rIns="0" bIns="0">
            <a:noAutofit/>
          </a:bodyPr>
          <a:lstStyle/>
          <a:p>
            <a:pPr>
              <a:lnSpc>
                <a:spcPct val="180000"/>
              </a:lnSpc>
            </a:pPr>
            <a:r>
              <a:rPr lang="en-US" sz="1700" b="1" dirty="0">
                <a:solidFill>
                  <a:srgbClr val="0E3F8C"/>
                </a:solidFill>
                <a:latin typeface="Times New Roman"/>
                <a:ea typeface="微软雅黑"/>
              </a:rPr>
              <a:t>CETCH </a:t>
            </a:r>
            <a:r>
              <a:rPr lang="zh-CN" sz="1700" b="1" dirty="0">
                <a:solidFill>
                  <a:srgbClr val="0E3F8C"/>
                </a:solidFill>
                <a:latin typeface="Times New Roman"/>
                <a:ea typeface="微软雅黑"/>
              </a:rPr>
              <a:t>循环</a:t>
            </a:r>
            <a:r>
              <a:rPr lang="zh-CN" sz="1700" dirty="0">
                <a:solidFill>
                  <a:srgbClr val="1F2937"/>
                </a:solidFill>
                <a:latin typeface="Times New Roman"/>
                <a:ea typeface="微软雅黑"/>
              </a:rPr>
              <a:t>：把光合作用的核心酶促循环搬到体外，用光敏剂</a:t>
            </a:r>
            <a:r>
              <a:rPr lang="en-US" sz="1700" dirty="0">
                <a:solidFill>
                  <a:srgbClr val="1F2937"/>
                </a:solidFill>
                <a:latin typeface="Times New Roman"/>
                <a:ea typeface="微软雅黑"/>
              </a:rPr>
              <a:t> + </a:t>
            </a:r>
            <a:r>
              <a:rPr lang="zh-CN" sz="1700" dirty="0">
                <a:solidFill>
                  <a:srgbClr val="1F2937"/>
                </a:solidFill>
                <a:latin typeface="Times New Roman"/>
                <a:ea typeface="微软雅黑"/>
              </a:rPr>
              <a:t>酶系统将</a:t>
            </a:r>
            <a:r>
              <a:rPr lang="en-US" sz="1700" dirty="0">
                <a:solidFill>
                  <a:srgbClr val="1F2937"/>
                </a:solidFill>
                <a:latin typeface="Times New Roman"/>
                <a:ea typeface="微软雅黑"/>
              </a:rPr>
              <a:t> CO</a:t>
            </a:r>
            <a:r>
              <a:rPr lang="en-US" sz="1700" baseline="-25000" dirty="0">
                <a:solidFill>
                  <a:srgbClr val="1F2937"/>
                </a:solidFill>
                <a:latin typeface="Times New Roman"/>
                <a:ea typeface="微软雅黑"/>
              </a:rPr>
              <a:t>2</a:t>
            </a:r>
            <a:r>
              <a:rPr lang="en-US" sz="1700" dirty="0">
                <a:solidFill>
                  <a:srgbClr val="1F2937"/>
                </a:solidFill>
                <a:latin typeface="Times New Roman"/>
                <a:ea typeface="微软雅黑"/>
              </a:rPr>
              <a:t> </a:t>
            </a:r>
            <a:r>
              <a:rPr lang="zh-CN" sz="1700" dirty="0">
                <a:solidFill>
                  <a:srgbClr val="1F2937"/>
                </a:solidFill>
                <a:latin typeface="Times New Roman"/>
                <a:ea typeface="微软雅黑"/>
              </a:rPr>
              <a:t>固化为有机物——效率可超天然光合作用。</a:t>
            </a:r>
            <a:endParaRPr sz="1700" dirty="0">
              <a:latin typeface="Times New Roman"/>
              <a:ea typeface="微软雅黑"/>
            </a:endParaRPr>
          </a:p>
        </p:txBody>
      </p:sp>
      <p:sp>
        <p:nvSpPr>
          <p:cNvPr id="76" name="矩形: 圆角 8"/>
          <p:cNvSpPr/>
          <p:nvPr/>
        </p:nvSpPr>
        <p:spPr>
          <a:xfrm>
            <a:off x="381000" y="2617418"/>
            <a:ext cx="6124575" cy="990600"/>
          </a:xfrm>
          <a:prstGeom prst="roundRect">
            <a:avLst>
              <a:gd name="adj" fmla="val 9615"/>
            </a:avLst>
          </a:prstGeom>
          <a:solidFill>
            <a:srgbClr val="EAF7EF"/>
          </a:solidFill>
          <a:ln/>
        </p:spPr>
        <p:txBody>
          <a:bodyPr/>
          <a:lstStyle/>
          <a:p>
            <a:endParaRPr>
              <a:latin typeface="Times New Roman"/>
              <a:ea typeface="微软雅黑"/>
            </a:endParaRPr>
          </a:p>
        </p:txBody>
      </p:sp>
      <p:sp>
        <p:nvSpPr>
          <p:cNvPr id="77" name="文本框 9" descr="{&quot;isTemplate&quot;:true,&quot;type&quot;:&quot;text&quot;}"/>
          <p:cNvSpPr txBox="1"/>
          <p:nvPr/>
        </p:nvSpPr>
        <p:spPr>
          <a:xfrm>
            <a:off x="542925" y="2608741"/>
            <a:ext cx="5743575" cy="742950"/>
          </a:xfrm>
          <a:prstGeom prst="rect">
            <a:avLst/>
          </a:prstGeom>
        </p:spPr>
        <p:txBody>
          <a:bodyPr wrap="square" lIns="0" tIns="0" rIns="0" bIns="0">
            <a:noAutofit/>
          </a:bodyPr>
          <a:lstStyle/>
          <a:p>
            <a:pPr>
              <a:lnSpc>
                <a:spcPct val="180000"/>
              </a:lnSpc>
            </a:pPr>
            <a:r>
              <a:rPr lang="zh-CN" sz="1700" b="1" dirty="0">
                <a:solidFill>
                  <a:srgbClr val="1E7A46"/>
                </a:solidFill>
                <a:latin typeface="Times New Roman"/>
                <a:ea typeface="微软雅黑"/>
              </a:rPr>
              <a:t>液态阳光</a:t>
            </a:r>
            <a:r>
              <a:rPr lang="zh-CN" sz="1700" dirty="0">
                <a:solidFill>
                  <a:srgbClr val="1F2937"/>
                </a:solidFill>
                <a:latin typeface="Times New Roman"/>
                <a:ea typeface="微软雅黑"/>
              </a:rPr>
              <a:t>：</a:t>
            </a:r>
            <a:r>
              <a:rPr lang="en-US" sz="1700" dirty="0">
                <a:solidFill>
                  <a:srgbClr val="1F2937"/>
                </a:solidFill>
                <a:latin typeface="Times New Roman"/>
                <a:ea typeface="微软雅黑"/>
              </a:rPr>
              <a:t>CO</a:t>
            </a:r>
            <a:r>
              <a:rPr lang="en-US" sz="1700" baseline="-25000" dirty="0">
                <a:solidFill>
                  <a:srgbClr val="1F2937"/>
                </a:solidFill>
                <a:latin typeface="Times New Roman"/>
                <a:ea typeface="微软雅黑"/>
              </a:rPr>
              <a:t>2</a:t>
            </a:r>
            <a:r>
              <a:rPr lang="en-US" sz="1700" dirty="0">
                <a:solidFill>
                  <a:srgbClr val="1F2937"/>
                </a:solidFill>
                <a:latin typeface="Times New Roman"/>
                <a:ea typeface="微软雅黑"/>
              </a:rPr>
              <a:t> + H</a:t>
            </a:r>
            <a:r>
              <a:rPr lang="en-US" sz="1700" baseline="-25000" dirty="0">
                <a:solidFill>
                  <a:srgbClr val="1F2937"/>
                </a:solidFill>
                <a:latin typeface="Times New Roman"/>
                <a:ea typeface="微软雅黑"/>
              </a:rPr>
              <a:t>2</a:t>
            </a:r>
            <a:r>
              <a:rPr lang="en-US" sz="1700" dirty="0">
                <a:solidFill>
                  <a:srgbClr val="1F2937"/>
                </a:solidFill>
                <a:latin typeface="Times New Roman"/>
                <a:ea typeface="微软雅黑"/>
              </a:rPr>
              <a:t>O + </a:t>
            </a:r>
            <a:r>
              <a:rPr lang="zh-CN" sz="1700" dirty="0">
                <a:solidFill>
                  <a:srgbClr val="1F2937"/>
                </a:solidFill>
                <a:latin typeface="Times New Roman"/>
                <a:ea typeface="微软雅黑"/>
              </a:rPr>
              <a:t>太阳能</a:t>
            </a:r>
            <a:r>
              <a:rPr lang="en-US" sz="1700" dirty="0">
                <a:solidFill>
                  <a:srgbClr val="1F2937"/>
                </a:solidFill>
                <a:latin typeface="Times New Roman"/>
                <a:ea typeface="微软雅黑"/>
              </a:rPr>
              <a:t> → </a:t>
            </a:r>
            <a:r>
              <a:rPr lang="zh-CN" sz="1700" dirty="0">
                <a:solidFill>
                  <a:srgbClr val="1F2937"/>
                </a:solidFill>
                <a:latin typeface="Times New Roman"/>
                <a:ea typeface="微软雅黑"/>
              </a:rPr>
              <a:t>甲醇——可储存、可运输的</a:t>
            </a:r>
            <a:r>
              <a:rPr lang="en-US" sz="1700" dirty="0">
                <a:solidFill>
                  <a:srgbClr val="1F2937"/>
                </a:solidFill>
                <a:latin typeface="Times New Roman"/>
                <a:ea typeface="微软雅黑"/>
              </a:rPr>
              <a:t>"</a:t>
            </a:r>
            <a:r>
              <a:rPr lang="zh-CN" sz="1700" dirty="0">
                <a:solidFill>
                  <a:srgbClr val="1F2937"/>
                </a:solidFill>
                <a:latin typeface="Times New Roman"/>
                <a:ea typeface="微软雅黑"/>
              </a:rPr>
              <a:t>液体太阳能</a:t>
            </a:r>
            <a:r>
              <a:rPr lang="en-US" sz="1700" dirty="0">
                <a:solidFill>
                  <a:srgbClr val="1F2937"/>
                </a:solidFill>
                <a:latin typeface="Times New Roman"/>
                <a:ea typeface="微软雅黑"/>
              </a:rPr>
              <a:t>"</a:t>
            </a:r>
            <a:r>
              <a:rPr lang="zh-CN" sz="1700" dirty="0">
                <a:solidFill>
                  <a:srgbClr val="1F2937"/>
                </a:solidFill>
                <a:latin typeface="Times New Roman"/>
                <a:ea typeface="微软雅黑"/>
              </a:rPr>
              <a:t>。</a:t>
            </a:r>
            <a:endParaRPr sz="1700" dirty="0">
              <a:latin typeface="Times New Roman"/>
              <a:ea typeface="微软雅黑"/>
            </a:endParaRPr>
          </a:p>
        </p:txBody>
      </p:sp>
      <p:sp>
        <p:nvSpPr>
          <p:cNvPr id="78" name="矩形: 圆角 10"/>
          <p:cNvSpPr/>
          <p:nvPr/>
        </p:nvSpPr>
        <p:spPr>
          <a:xfrm>
            <a:off x="381000" y="3819525"/>
            <a:ext cx="6124575" cy="990600"/>
          </a:xfrm>
          <a:prstGeom prst="roundRect">
            <a:avLst>
              <a:gd name="adj" fmla="val 9615"/>
            </a:avLst>
          </a:prstGeom>
          <a:solidFill>
            <a:srgbClr val="EAF7EF"/>
          </a:solidFill>
          <a:ln/>
        </p:spPr>
        <p:txBody>
          <a:bodyPr/>
          <a:lstStyle/>
          <a:p>
            <a:endParaRPr>
              <a:latin typeface="Times New Roman"/>
              <a:ea typeface="微软雅黑"/>
            </a:endParaRPr>
          </a:p>
        </p:txBody>
      </p:sp>
      <p:sp>
        <p:nvSpPr>
          <p:cNvPr id="79" name="文本框 11" descr="{&quot;isTemplate&quot;:true,&quot;type&quot;:&quot;text&quot;}"/>
          <p:cNvSpPr txBox="1"/>
          <p:nvPr/>
        </p:nvSpPr>
        <p:spPr>
          <a:xfrm>
            <a:off x="571500" y="3875619"/>
            <a:ext cx="5743575" cy="742950"/>
          </a:xfrm>
          <a:prstGeom prst="rect">
            <a:avLst/>
          </a:prstGeom>
        </p:spPr>
        <p:txBody>
          <a:bodyPr wrap="square" lIns="0" tIns="0" rIns="0" bIns="0">
            <a:noAutofit/>
          </a:bodyPr>
          <a:lstStyle/>
          <a:p>
            <a:pPr>
              <a:lnSpc>
                <a:spcPct val="180000"/>
              </a:lnSpc>
            </a:pPr>
            <a:r>
              <a:rPr lang="en-US" sz="1700" b="1" dirty="0">
                <a:solidFill>
                  <a:srgbClr val="1E7A46"/>
                </a:solidFill>
                <a:latin typeface="Times New Roman"/>
                <a:ea typeface="微软雅黑"/>
              </a:rPr>
              <a:t>CO</a:t>
            </a:r>
            <a:r>
              <a:rPr lang="en-US" sz="1700" b="1" baseline="-25000" dirty="0">
                <a:solidFill>
                  <a:srgbClr val="1E7A46"/>
                </a:solidFill>
                <a:latin typeface="Times New Roman"/>
                <a:ea typeface="微软雅黑"/>
              </a:rPr>
              <a:t>2</a:t>
            </a:r>
            <a:r>
              <a:rPr lang="en-US" sz="1700" b="1" dirty="0">
                <a:solidFill>
                  <a:srgbClr val="1E7A46"/>
                </a:solidFill>
                <a:latin typeface="Times New Roman"/>
                <a:ea typeface="微软雅黑"/>
              </a:rPr>
              <a:t> </a:t>
            </a:r>
            <a:r>
              <a:rPr lang="zh-CN" sz="1700" b="1" dirty="0">
                <a:solidFill>
                  <a:srgbClr val="1E7A46"/>
                </a:solidFill>
                <a:latin typeface="Times New Roman"/>
                <a:ea typeface="微软雅黑"/>
              </a:rPr>
              <a:t>制烯烃</a:t>
            </a:r>
            <a:r>
              <a:rPr lang="en-US" sz="1700" b="1" dirty="0">
                <a:solidFill>
                  <a:srgbClr val="1E7A46"/>
                </a:solidFill>
                <a:latin typeface="Times New Roman"/>
                <a:ea typeface="微软雅黑"/>
              </a:rPr>
              <a:t> / </a:t>
            </a:r>
            <a:r>
              <a:rPr lang="zh-CN" sz="1700" b="1" dirty="0">
                <a:solidFill>
                  <a:srgbClr val="1E7A46"/>
                </a:solidFill>
                <a:latin typeface="Times New Roman"/>
                <a:ea typeface="微软雅黑"/>
              </a:rPr>
              <a:t>长链烷烃</a:t>
            </a:r>
            <a:r>
              <a:rPr lang="zh-CN" sz="1700" dirty="0">
                <a:solidFill>
                  <a:srgbClr val="1F2937"/>
                </a:solidFill>
                <a:latin typeface="Times New Roman"/>
                <a:ea typeface="微软雅黑"/>
              </a:rPr>
              <a:t>：电催化</a:t>
            </a:r>
            <a:r>
              <a:rPr lang="en-US" sz="1700" dirty="0">
                <a:solidFill>
                  <a:srgbClr val="1F2937"/>
                </a:solidFill>
                <a:latin typeface="Times New Roman"/>
                <a:ea typeface="微软雅黑"/>
              </a:rPr>
              <a:t> CO</a:t>
            </a:r>
            <a:r>
              <a:rPr lang="en-US" sz="1700" baseline="-25000" dirty="0">
                <a:solidFill>
                  <a:srgbClr val="1F2937"/>
                </a:solidFill>
                <a:latin typeface="Times New Roman"/>
                <a:ea typeface="微软雅黑"/>
              </a:rPr>
              <a:t>2</a:t>
            </a:r>
            <a:r>
              <a:rPr lang="en-US" sz="1700" dirty="0">
                <a:solidFill>
                  <a:srgbClr val="1F2937"/>
                </a:solidFill>
                <a:latin typeface="Times New Roman"/>
                <a:ea typeface="微软雅黑"/>
              </a:rPr>
              <a:t>RR </a:t>
            </a:r>
            <a:r>
              <a:rPr lang="zh-CN" sz="1700" dirty="0">
                <a:solidFill>
                  <a:srgbClr val="1F2937"/>
                </a:solidFill>
                <a:latin typeface="Times New Roman"/>
                <a:ea typeface="微软雅黑"/>
              </a:rPr>
              <a:t>已实现</a:t>
            </a:r>
            <a:r>
              <a:rPr lang="en-US" sz="1700" dirty="0">
                <a:solidFill>
                  <a:srgbClr val="1F2937"/>
                </a:solidFill>
                <a:latin typeface="Times New Roman"/>
                <a:ea typeface="微软雅黑"/>
              </a:rPr>
              <a:t> C</a:t>
            </a:r>
            <a:r>
              <a:rPr lang="en-US" sz="1700" baseline="-25000" dirty="0">
                <a:solidFill>
                  <a:srgbClr val="1F2937"/>
                </a:solidFill>
                <a:latin typeface="Times New Roman"/>
                <a:ea typeface="微软雅黑"/>
              </a:rPr>
              <a:t>2</a:t>
            </a:r>
            <a:r>
              <a:rPr lang="en-US" sz="1700" baseline="30000" dirty="0">
                <a:solidFill>
                  <a:srgbClr val="1F2937"/>
                </a:solidFill>
                <a:latin typeface="Times New Roman"/>
                <a:ea typeface="微软雅黑"/>
              </a:rPr>
              <a:t>+</a:t>
            </a:r>
            <a:r>
              <a:rPr lang="en-US" sz="1700" dirty="0">
                <a:solidFill>
                  <a:srgbClr val="1F2937"/>
                </a:solidFill>
                <a:latin typeface="Times New Roman"/>
                <a:ea typeface="微软雅黑"/>
              </a:rPr>
              <a:t> </a:t>
            </a:r>
            <a:r>
              <a:rPr lang="zh-CN" sz="1700" dirty="0">
                <a:solidFill>
                  <a:srgbClr val="1F2937"/>
                </a:solidFill>
                <a:latin typeface="Times New Roman"/>
                <a:ea typeface="微软雅黑"/>
              </a:rPr>
              <a:t>产物高选择性——人工叶绿素的</a:t>
            </a:r>
            <a:r>
              <a:rPr lang="en-US" sz="1700" dirty="0">
                <a:solidFill>
                  <a:srgbClr val="1F2937"/>
                </a:solidFill>
                <a:latin typeface="Times New Roman"/>
                <a:ea typeface="微软雅黑"/>
              </a:rPr>
              <a:t>"</a:t>
            </a:r>
            <a:r>
              <a:rPr lang="zh-CN" sz="1700" dirty="0">
                <a:solidFill>
                  <a:srgbClr val="1F2937"/>
                </a:solidFill>
                <a:latin typeface="Times New Roman"/>
                <a:ea typeface="微软雅黑"/>
              </a:rPr>
              <a:t>工业版</a:t>
            </a:r>
            <a:r>
              <a:rPr lang="en-US" sz="1700" dirty="0">
                <a:solidFill>
                  <a:srgbClr val="1F2937"/>
                </a:solidFill>
                <a:latin typeface="Times New Roman"/>
                <a:ea typeface="微软雅黑"/>
              </a:rPr>
              <a:t>"</a:t>
            </a:r>
            <a:r>
              <a:rPr lang="zh-CN" sz="1700" dirty="0">
                <a:solidFill>
                  <a:srgbClr val="1F2937"/>
                </a:solidFill>
                <a:latin typeface="Times New Roman"/>
                <a:ea typeface="微软雅黑"/>
              </a:rPr>
              <a:t>。</a:t>
            </a:r>
            <a:endParaRPr sz="1700" dirty="0">
              <a:latin typeface="Times New Roman"/>
              <a:ea typeface="微软雅黑"/>
            </a:endParaRPr>
          </a:p>
        </p:txBody>
      </p:sp>
      <p:sp>
        <p:nvSpPr>
          <p:cNvPr id="80" name="矩形: 圆角 12"/>
          <p:cNvSpPr/>
          <p:nvPr/>
        </p:nvSpPr>
        <p:spPr>
          <a:xfrm>
            <a:off x="438150" y="5040421"/>
            <a:ext cx="6124575" cy="1070584"/>
          </a:xfrm>
          <a:prstGeom prst="roundRect">
            <a:avLst>
              <a:gd name="adj" fmla="val 8696"/>
            </a:avLst>
          </a:prstGeom>
          <a:solidFill>
            <a:srgbClr val="FFF8E6"/>
          </a:solidFill>
          <a:ln/>
        </p:spPr>
        <p:txBody>
          <a:bodyPr/>
          <a:lstStyle/>
          <a:p>
            <a:endParaRPr>
              <a:latin typeface="Times New Roman"/>
              <a:ea typeface="微软雅黑"/>
            </a:endParaRPr>
          </a:p>
        </p:txBody>
      </p:sp>
      <p:sp>
        <p:nvSpPr>
          <p:cNvPr id="81" name="任意多边形: 形状 13"/>
          <p:cNvSpPr/>
          <p:nvPr/>
        </p:nvSpPr>
        <p:spPr>
          <a:xfrm>
            <a:off x="438150" y="5021631"/>
            <a:ext cx="6124575" cy="1070583"/>
          </a:xfrm>
          <a:custGeom>
            <a:avLst/>
            <a:gdLst/>
            <a:ahLst/>
            <a:cxnLst/>
            <a:rect l="0" t="0" r="0" b="0"/>
            <a:pathLst>
              <a:path w="643" h="92">
                <a:moveTo>
                  <a:pt x="8" y="0"/>
                </a:moveTo>
                <a:cubicBezTo>
                  <a:pt x="7" y="0"/>
                  <a:pt x="6" y="1"/>
                  <a:pt x="6" y="2"/>
                </a:cubicBezTo>
                <a:lnTo>
                  <a:pt x="6" y="90"/>
                </a:lnTo>
                <a:cubicBezTo>
                  <a:pt x="6" y="91"/>
                  <a:pt x="7" y="92"/>
                  <a:pt x="8" y="92"/>
                </a:cubicBezTo>
                <a:cubicBezTo>
                  <a:pt x="3" y="92"/>
                  <a:pt x="0" y="88"/>
                  <a:pt x="0" y="84"/>
                </a:cubicBezTo>
                <a:lnTo>
                  <a:pt x="0" y="8"/>
                </a:lnTo>
                <a:cubicBezTo>
                  <a:pt x="0" y="4"/>
                  <a:pt x="4" y="0"/>
                  <a:pt x="8" y="0"/>
                </a:cubicBezTo>
                <a:close/>
              </a:path>
            </a:pathLst>
          </a:custGeom>
          <a:solidFill>
            <a:srgbClr val="E67E22"/>
          </a:solidFill>
          <a:ln/>
        </p:spPr>
        <p:txBody>
          <a:bodyPr/>
          <a:lstStyle/>
          <a:p>
            <a:endParaRPr>
              <a:latin typeface="Times New Roman"/>
              <a:ea typeface="微软雅黑"/>
            </a:endParaRPr>
          </a:p>
        </p:txBody>
      </p:sp>
      <p:sp>
        <p:nvSpPr>
          <p:cNvPr id="82" name="文本框 14" descr="{&quot;isTemplate&quot;:true,&quot;type&quot;:&quot;text&quot;}"/>
          <p:cNvSpPr txBox="1"/>
          <p:nvPr/>
        </p:nvSpPr>
        <p:spPr>
          <a:xfrm>
            <a:off x="628650" y="5145196"/>
            <a:ext cx="5686425" cy="666750"/>
          </a:xfrm>
          <a:prstGeom prst="rect">
            <a:avLst/>
          </a:prstGeom>
        </p:spPr>
        <p:txBody>
          <a:bodyPr wrap="square" lIns="0" tIns="0" rIns="0" bIns="0">
            <a:noAutofit/>
          </a:bodyPr>
          <a:lstStyle/>
          <a:p>
            <a:pPr>
              <a:lnSpc>
                <a:spcPct val="170000"/>
              </a:lnSpc>
            </a:pPr>
            <a:r>
              <a:rPr lang="zh-CN" sz="1700" b="1" dirty="0">
                <a:solidFill>
                  <a:srgbClr val="1F2937"/>
                </a:solidFill>
                <a:latin typeface="Times New Roman"/>
                <a:ea typeface="微软雅黑"/>
              </a:rPr>
              <a:t>共性瓶颈：</a:t>
            </a:r>
            <a:r>
              <a:rPr lang="zh-CN" sz="1700" dirty="0">
                <a:solidFill>
                  <a:srgbClr val="1F2937"/>
                </a:solidFill>
                <a:latin typeface="Times New Roman"/>
                <a:ea typeface="微软雅黑"/>
              </a:rPr>
              <a:t>都卡在同一个原子上——如何让</a:t>
            </a:r>
            <a:r>
              <a:rPr lang="en-US" sz="1700" dirty="0">
                <a:solidFill>
                  <a:srgbClr val="1F2937"/>
                </a:solidFill>
                <a:latin typeface="Times New Roman"/>
                <a:ea typeface="微软雅黑"/>
              </a:rPr>
              <a:t> C=O </a:t>
            </a:r>
            <a:r>
              <a:rPr lang="zh-CN" sz="1700" dirty="0">
                <a:solidFill>
                  <a:srgbClr val="1F2937"/>
                </a:solidFill>
                <a:latin typeface="Times New Roman"/>
                <a:ea typeface="微软雅黑"/>
              </a:rPr>
              <a:t>被高效活化。催化剂筛选，每一步都离不开计算模拟。</a:t>
            </a:r>
            <a:endParaRPr sz="1700" dirty="0">
              <a:latin typeface="Times New Roman"/>
              <a:ea typeface="微软雅黑"/>
            </a:endParaRPr>
          </a:p>
        </p:txBody>
      </p:sp>
      <p:sp>
        <p:nvSpPr>
          <p:cNvPr id="83" name="矩形: 圆角 15"/>
          <p:cNvSpPr/>
          <p:nvPr/>
        </p:nvSpPr>
        <p:spPr>
          <a:xfrm>
            <a:off x="6715125" y="1200150"/>
            <a:ext cx="5095875" cy="4991100"/>
          </a:xfrm>
          <a:prstGeom prst="roundRect">
            <a:avLst>
              <a:gd name="adj" fmla="val 1908"/>
            </a:avLst>
          </a:prstGeom>
          <a:solidFill>
            <a:srgbClr val="F7F9FC"/>
          </a:solidFill>
          <a:ln w="12700">
            <a:solidFill>
              <a:srgbClr val="D6DCE5"/>
            </a:solidFill>
            <a:prstDash val="solid"/>
          </a:ln>
        </p:spPr>
        <p:txBody>
          <a:bodyPr/>
          <a:lstStyle/>
          <a:p>
            <a:endParaRPr>
              <a:latin typeface="Times New Roman"/>
              <a:ea typeface="微软雅黑"/>
            </a:endParaRPr>
          </a:p>
        </p:txBody>
      </p:sp>
      <p:sp>
        <p:nvSpPr>
          <p:cNvPr id="84" name="文本框 17" descr="{&quot;isTemplate&quot;:true,&quot;type&quot;:&quot;text&quot;}"/>
          <p:cNvSpPr txBox="1"/>
          <p:nvPr/>
        </p:nvSpPr>
        <p:spPr>
          <a:xfrm>
            <a:off x="7343775" y="4990888"/>
            <a:ext cx="3848100" cy="161925"/>
          </a:xfrm>
          <a:prstGeom prst="rect">
            <a:avLst/>
          </a:prstGeom>
        </p:spPr>
        <p:txBody>
          <a:bodyPr wrap="none" lIns="0" tIns="0" rIns="0" bIns="0"/>
          <a:lstStyle/>
          <a:p>
            <a:pPr algn="ctr">
              <a:lnSpc>
                <a:spcPct val="100000"/>
              </a:lnSpc>
            </a:pPr>
            <a:r>
              <a:rPr lang="zh-CN" sz="1600" b="1" dirty="0">
                <a:solidFill>
                  <a:srgbClr val="8B97A8"/>
                </a:solidFill>
                <a:latin typeface="Times New Roman"/>
                <a:ea typeface="微软雅黑"/>
              </a:rPr>
              <a:t>材料基因组：计算工具</a:t>
            </a:r>
            <a:r>
              <a:rPr lang="en-US" sz="1600" b="1" dirty="0">
                <a:solidFill>
                  <a:srgbClr val="8B97A8"/>
                </a:solidFill>
                <a:latin typeface="Times New Roman"/>
                <a:ea typeface="微软雅黑"/>
              </a:rPr>
              <a:t> × </a:t>
            </a:r>
            <a:r>
              <a:rPr lang="zh-CN" sz="1600" b="1" dirty="0">
                <a:solidFill>
                  <a:srgbClr val="8B97A8"/>
                </a:solidFill>
                <a:latin typeface="Times New Roman"/>
                <a:ea typeface="微软雅黑"/>
              </a:rPr>
              <a:t>实验工具</a:t>
            </a:r>
            <a:r>
              <a:rPr lang="en-US" sz="1600" b="1" dirty="0">
                <a:solidFill>
                  <a:srgbClr val="8B97A8"/>
                </a:solidFill>
                <a:latin typeface="Times New Roman"/>
                <a:ea typeface="微软雅黑"/>
              </a:rPr>
              <a:t> × </a:t>
            </a:r>
            <a:r>
              <a:rPr lang="zh-CN" sz="1600" b="1" dirty="0">
                <a:solidFill>
                  <a:srgbClr val="8B97A8"/>
                </a:solidFill>
                <a:latin typeface="Times New Roman"/>
                <a:ea typeface="微软雅黑"/>
              </a:rPr>
              <a:t>数据库</a:t>
            </a:r>
            <a:endParaRPr lang="en-US" altLang="zh-CN" sz="1600" b="1" dirty="0">
              <a:solidFill>
                <a:srgbClr val="8B97A8"/>
              </a:solidFill>
              <a:latin typeface="Times New Roman"/>
              <a:ea typeface="微软雅黑"/>
            </a:endParaRPr>
          </a:p>
          <a:p>
            <a:pPr algn="ctr">
              <a:lnSpc>
                <a:spcPct val="100000"/>
              </a:lnSpc>
            </a:pPr>
            <a:r>
              <a:rPr lang="zh-CN" sz="1600" b="1" dirty="0">
                <a:solidFill>
                  <a:srgbClr val="8B97A8"/>
                </a:solidFill>
                <a:latin typeface="Times New Roman"/>
                <a:ea typeface="微软雅黑"/>
              </a:rPr>
              <a:t>——加速催化剂发现</a:t>
            </a:r>
            <a:endParaRPr sz="1600" b="1" dirty="0">
              <a:latin typeface="Times New Roman"/>
              <a:ea typeface="微软雅黑"/>
            </a:endParaRPr>
          </a:p>
        </p:txBody>
      </p:sp>
      <p:sp>
        <p:nvSpPr>
          <p:cNvPr id="85" name="文本框 18"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86" name="文本框 19" descr="{&quot;isTemplate&quot;:true,&quot;type&quot;:&quot;text&quot;}"/>
          <p:cNvSpPr txBox="1"/>
          <p:nvPr/>
        </p:nvSpPr>
        <p:spPr>
          <a:xfrm>
            <a:off x="11296650" y="6438900"/>
            <a:ext cx="51435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12 / 16</a:t>
            </a:r>
            <a:endParaRPr>
              <a:latin typeface="Times New Roman"/>
              <a:ea typeface="微软雅黑"/>
            </a:endParaRPr>
          </a:p>
        </p:txBody>
      </p:sp>
      <p:pic>
        <p:nvPicPr>
          <p:cNvPr id="87" name="图片 20"/>
          <p:cNvPicPr>
            <a:picLocks noChangeAspect="1"/>
          </p:cNvPicPr>
          <p:nvPr/>
        </p:nvPicPr>
        <p:blipFill>
          <a:blip r:embed="rId2">
            <a:extLst/>
          </a:blip>
          <a:stretch>
            <a:fillRect/>
          </a:stretch>
        </p:blipFill>
        <p:spPr>
          <a:xfrm>
            <a:off x="7087244" y="1738392"/>
            <a:ext cx="4351635" cy="300112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1"/>
          <p:cNvSpPr/>
          <p:nvPr/>
        </p:nvSpPr>
        <p:spPr>
          <a:xfrm>
            <a:off x="0" y="0"/>
            <a:ext cx="12192000" cy="6858000"/>
          </a:xfrm>
          <a:prstGeom prst="rect">
            <a:avLst/>
          </a:prstGeom>
          <a:gradFill>
            <a:gsLst>
              <a:gs pos="0">
                <a:srgbClr val="0E3F8C"/>
              </a:gs>
              <a:gs pos="62000">
                <a:srgbClr val="1E4FA8"/>
              </a:gs>
              <a:gs pos="100000">
                <a:srgbClr val="3D7BD9"/>
              </a:gs>
            </a:gsLst>
            <a:lin ang="2700000" scaled="1"/>
          </a:gradFill>
          <a:ln/>
        </p:spPr>
        <p:txBody>
          <a:bodyPr/>
          <a:lstStyle/>
          <a:p>
            <a:endParaRPr>
              <a:latin typeface="Times New Roman"/>
              <a:ea typeface="微软雅黑"/>
            </a:endParaRPr>
          </a:p>
        </p:txBody>
      </p:sp>
      <p:sp>
        <p:nvSpPr>
          <p:cNvPr id="90" name="文本框 2" descr="{&quot;isTemplate&quot;:true,&quot;type&quot;:&quot;text&quot;}"/>
          <p:cNvSpPr txBox="1"/>
          <p:nvPr/>
        </p:nvSpPr>
        <p:spPr>
          <a:xfrm>
            <a:off x="533400" y="419100"/>
            <a:ext cx="3152775" cy="228600"/>
          </a:xfrm>
          <a:prstGeom prst="rect">
            <a:avLst/>
          </a:prstGeom>
        </p:spPr>
        <p:txBody>
          <a:bodyPr wrap="none" lIns="0" tIns="0" rIns="0" bIns="0"/>
          <a:lstStyle/>
          <a:p>
            <a:pPr>
              <a:lnSpc>
                <a:spcPct val="100000"/>
              </a:lnSpc>
            </a:pPr>
            <a:r>
              <a:rPr lang="zh-CN" sz="1500" spc="150">
                <a:solidFill>
                  <a:srgbClr val="B9CCEC"/>
                </a:solidFill>
                <a:latin typeface="Times New Roman"/>
                <a:ea typeface="微软雅黑"/>
              </a:rPr>
              <a:t>课程思政</a:t>
            </a:r>
            <a:r>
              <a:rPr lang="en-US" sz="1500" spc="150">
                <a:solidFill>
                  <a:srgbClr val="B9CCEC"/>
                </a:solidFill>
                <a:latin typeface="Times New Roman"/>
                <a:ea typeface="微软雅黑"/>
              </a:rPr>
              <a:t> · </a:t>
            </a:r>
            <a:r>
              <a:rPr lang="zh-CN" sz="1500" spc="150">
                <a:solidFill>
                  <a:srgbClr val="B9CCEC"/>
                </a:solidFill>
                <a:latin typeface="Times New Roman"/>
                <a:ea typeface="微软雅黑"/>
              </a:rPr>
              <a:t>把论文写在祖国大地上</a:t>
            </a:r>
            <a:endParaRPr>
              <a:latin typeface="Times New Roman"/>
              <a:ea typeface="微软雅黑"/>
            </a:endParaRPr>
          </a:p>
        </p:txBody>
      </p:sp>
      <p:sp>
        <p:nvSpPr>
          <p:cNvPr id="91" name="文本框 3" descr="{&quot;isTemplate&quot;:true,&quot;type&quot;:&quot;text&quot;}"/>
          <p:cNvSpPr txBox="1"/>
          <p:nvPr/>
        </p:nvSpPr>
        <p:spPr>
          <a:xfrm>
            <a:off x="533400" y="990600"/>
            <a:ext cx="6286500" cy="1314450"/>
          </a:xfrm>
          <a:prstGeom prst="rect">
            <a:avLst/>
          </a:prstGeom>
        </p:spPr>
        <p:txBody>
          <a:bodyPr wrap="none" lIns="0" tIns="0" rIns="0" bIns="0"/>
          <a:lstStyle/>
          <a:p>
            <a:pPr>
              <a:lnSpc>
                <a:spcPct val="130000"/>
              </a:lnSpc>
            </a:pPr>
            <a:r>
              <a:rPr lang="zh-CN" sz="3300" b="1" dirty="0">
                <a:solidFill>
                  <a:srgbClr val="FFFFFF"/>
                </a:solidFill>
                <a:latin typeface="Times New Roman"/>
                <a:ea typeface="微软雅黑"/>
              </a:rPr>
              <a:t>从</a:t>
            </a:r>
            <a:r>
              <a:rPr lang="zh-CN" altLang="en-US" sz="3300" b="1" dirty="0">
                <a:solidFill>
                  <a:srgbClr val="FFFFFF"/>
                </a:solidFill>
                <a:latin typeface="Times New Roman"/>
                <a:ea typeface="微软雅黑"/>
              </a:rPr>
              <a:t>“</a:t>
            </a:r>
            <a:r>
              <a:rPr lang="zh-CN" altLang="zh-CN" sz="3300" b="1" dirty="0">
                <a:solidFill>
                  <a:srgbClr val="FFFFFF"/>
                </a:solidFill>
                <a:ea typeface="微软雅黑"/>
              </a:rPr>
              <a:t>算清一个</a:t>
            </a:r>
            <a:r>
              <a:rPr lang="en-US" altLang="zh-CN" sz="3300" b="1" dirty="0">
                <a:solidFill>
                  <a:srgbClr val="FFFFFF"/>
                </a:solidFill>
                <a:ea typeface="微软雅黑"/>
              </a:rPr>
              <a:t> CO</a:t>
            </a:r>
            <a:r>
              <a:rPr lang="en-US" altLang="zh-CN" sz="3300" b="1" baseline="-25000" dirty="0">
                <a:solidFill>
                  <a:srgbClr val="FFFFFF"/>
                </a:solidFill>
                <a:ea typeface="微软雅黑"/>
              </a:rPr>
              <a:t>2</a:t>
            </a:r>
            <a:r>
              <a:rPr lang="zh-CN" altLang="en-US" sz="3300" b="1" dirty="0">
                <a:solidFill>
                  <a:srgbClr val="FFFFFF"/>
                </a:solidFill>
                <a:latin typeface="Times New Roman"/>
                <a:ea typeface="微软雅黑"/>
              </a:rPr>
              <a:t>”</a:t>
            </a:r>
            <a:r>
              <a:rPr lang="zh-CN" sz="3300" b="1" dirty="0">
                <a:solidFill>
                  <a:srgbClr val="FFFFFF"/>
                </a:solidFill>
                <a:latin typeface="Times New Roman"/>
                <a:ea typeface="微软雅黑"/>
              </a:rPr>
              <a:t>，</a:t>
            </a:r>
            <a:endParaRPr dirty="0">
              <a:latin typeface="Times New Roman"/>
              <a:ea typeface="微软雅黑"/>
            </a:endParaRPr>
          </a:p>
          <a:p>
            <a:pPr>
              <a:lnSpc>
                <a:spcPct val="130000"/>
              </a:lnSpc>
            </a:pPr>
            <a:r>
              <a:rPr lang="zh-CN" sz="3300" b="1" dirty="0">
                <a:solidFill>
                  <a:srgbClr val="FFFFFF"/>
                </a:solidFill>
                <a:latin typeface="Times New Roman"/>
                <a:ea typeface="微软雅黑"/>
              </a:rPr>
              <a:t>到</a:t>
            </a:r>
            <a:r>
              <a:rPr lang="zh-CN" altLang="en-US" sz="3300" b="1" dirty="0">
                <a:solidFill>
                  <a:srgbClr val="FFFFFF"/>
                </a:solidFill>
                <a:latin typeface="Times New Roman"/>
                <a:ea typeface="微软雅黑"/>
              </a:rPr>
              <a:t>“</a:t>
            </a:r>
            <a:r>
              <a:rPr lang="zh-CN" altLang="zh-CN" sz="3300" b="1" dirty="0">
                <a:solidFill>
                  <a:srgbClr val="FFFFFF"/>
                </a:solidFill>
                <a:ea typeface="微软雅黑"/>
              </a:rPr>
              <a:t>减掉亿吨碳</a:t>
            </a:r>
            <a:r>
              <a:rPr lang="zh-CN" altLang="en-US" sz="3300" b="1" dirty="0">
                <a:solidFill>
                  <a:srgbClr val="FFFFFF"/>
                </a:solidFill>
                <a:latin typeface="Times New Roman"/>
                <a:ea typeface="微软雅黑"/>
              </a:rPr>
              <a:t>”</a:t>
            </a:r>
            <a:endParaRPr dirty="0">
              <a:latin typeface="Times New Roman"/>
              <a:ea typeface="微软雅黑"/>
            </a:endParaRPr>
          </a:p>
        </p:txBody>
      </p:sp>
      <p:sp>
        <p:nvSpPr>
          <p:cNvPr id="92" name="矩形: 圆角 4"/>
          <p:cNvSpPr/>
          <p:nvPr/>
        </p:nvSpPr>
        <p:spPr>
          <a:xfrm>
            <a:off x="533400" y="2568786"/>
            <a:ext cx="6286500" cy="1914525"/>
          </a:xfrm>
          <a:prstGeom prst="roundRect">
            <a:avLst>
              <a:gd name="adj" fmla="val 5970"/>
            </a:avLst>
          </a:prstGeom>
          <a:solidFill>
            <a:srgbClr val="FFFFFF">
              <a:alpha val="10000"/>
            </a:srgbClr>
          </a:solidFill>
          <a:ln w="12700">
            <a:solidFill>
              <a:srgbClr val="FFFFFF">
                <a:alpha val="25000"/>
              </a:srgbClr>
            </a:solidFill>
            <a:prstDash val="solid"/>
          </a:ln>
        </p:spPr>
        <p:txBody>
          <a:bodyPr/>
          <a:lstStyle/>
          <a:p>
            <a:endParaRPr>
              <a:latin typeface="Times New Roman"/>
              <a:ea typeface="微软雅黑"/>
            </a:endParaRPr>
          </a:p>
        </p:txBody>
      </p:sp>
      <p:sp>
        <p:nvSpPr>
          <p:cNvPr id="93" name="文本框 5" descr="{&quot;isTemplate&quot;:true,&quot;type&quot;:&quot;text&quot;}"/>
          <p:cNvSpPr txBox="1"/>
          <p:nvPr/>
        </p:nvSpPr>
        <p:spPr>
          <a:xfrm>
            <a:off x="742950" y="2696624"/>
            <a:ext cx="5867400" cy="1609725"/>
          </a:xfrm>
          <a:prstGeom prst="rect">
            <a:avLst/>
          </a:prstGeom>
        </p:spPr>
        <p:txBody>
          <a:bodyPr wrap="square" lIns="0" tIns="0" rIns="0" bIns="0">
            <a:normAutofit/>
          </a:bodyPr>
          <a:lstStyle/>
          <a:p>
            <a:pPr>
              <a:lnSpc>
                <a:spcPct val="185000"/>
              </a:lnSpc>
            </a:pPr>
            <a:r>
              <a:rPr lang="en-US" sz="1425" dirty="0">
                <a:solidFill>
                  <a:srgbClr val="EAF2FF"/>
                </a:solidFill>
                <a:latin typeface="Times New Roman"/>
                <a:ea typeface="微软雅黑"/>
              </a:rPr>
              <a:t>· "</a:t>
            </a:r>
            <a:r>
              <a:rPr lang="zh-CN" sz="1425" dirty="0">
                <a:solidFill>
                  <a:srgbClr val="EAF2FF"/>
                </a:solidFill>
                <a:latin typeface="Times New Roman"/>
                <a:ea typeface="微软雅黑"/>
              </a:rPr>
              <a:t>双碳</a:t>
            </a:r>
            <a:r>
              <a:rPr lang="en-US" sz="1425" dirty="0">
                <a:solidFill>
                  <a:srgbClr val="EAF2FF"/>
                </a:solidFill>
                <a:latin typeface="Times New Roman"/>
                <a:ea typeface="微软雅黑"/>
              </a:rPr>
              <a:t>"</a:t>
            </a:r>
            <a:r>
              <a:rPr lang="zh-CN" sz="1425" dirty="0">
                <a:solidFill>
                  <a:srgbClr val="EAF2FF"/>
                </a:solidFill>
                <a:latin typeface="Times New Roman"/>
                <a:ea typeface="微软雅黑"/>
              </a:rPr>
              <a:t>目标：</a:t>
            </a:r>
            <a:r>
              <a:rPr lang="en-US" sz="1425" dirty="0">
                <a:solidFill>
                  <a:srgbClr val="EAF2FF"/>
                </a:solidFill>
                <a:latin typeface="Times New Roman"/>
                <a:ea typeface="微软雅黑"/>
              </a:rPr>
              <a:t>2030 </a:t>
            </a:r>
            <a:r>
              <a:rPr lang="zh-CN" sz="1425" dirty="0">
                <a:solidFill>
                  <a:srgbClr val="EAF2FF"/>
                </a:solidFill>
                <a:latin typeface="Times New Roman"/>
                <a:ea typeface="微软雅黑"/>
              </a:rPr>
              <a:t>碳达峰、</a:t>
            </a:r>
            <a:r>
              <a:rPr lang="en-US" sz="1425" dirty="0">
                <a:solidFill>
                  <a:srgbClr val="EAF2FF"/>
                </a:solidFill>
                <a:latin typeface="Times New Roman"/>
                <a:ea typeface="微软雅黑"/>
              </a:rPr>
              <a:t>2060 </a:t>
            </a:r>
            <a:r>
              <a:rPr lang="zh-CN" sz="1425" dirty="0">
                <a:solidFill>
                  <a:srgbClr val="EAF2FF"/>
                </a:solidFill>
                <a:latin typeface="Times New Roman"/>
                <a:ea typeface="微软雅黑"/>
              </a:rPr>
              <a:t>碳中和——这是国家给</a:t>
            </a:r>
            <a:r>
              <a:rPr lang="zh-CN" sz="1425" b="1" dirty="0">
                <a:solidFill>
                  <a:srgbClr val="FFC107"/>
                </a:solidFill>
                <a:latin typeface="Times New Roman"/>
                <a:ea typeface="微软雅黑"/>
              </a:rPr>
              <a:t>你们这代人</a:t>
            </a:r>
            <a:r>
              <a:rPr lang="zh-CN" sz="1425" dirty="0">
                <a:solidFill>
                  <a:srgbClr val="EAF2FF"/>
                </a:solidFill>
                <a:latin typeface="Times New Roman"/>
                <a:ea typeface="微软雅黑"/>
              </a:rPr>
              <a:t>出的题</a:t>
            </a:r>
            <a:endParaRPr dirty="0">
              <a:latin typeface="Times New Roman"/>
              <a:ea typeface="微软雅黑"/>
            </a:endParaRPr>
          </a:p>
          <a:p>
            <a:pPr>
              <a:lnSpc>
                <a:spcPct val="185000"/>
              </a:lnSpc>
            </a:pPr>
            <a:r>
              <a:rPr lang="en-US" sz="1425" dirty="0">
                <a:solidFill>
                  <a:srgbClr val="EAF2FF"/>
                </a:solidFill>
                <a:latin typeface="Times New Roman"/>
                <a:ea typeface="微软雅黑"/>
              </a:rPr>
              <a:t>· </a:t>
            </a:r>
            <a:r>
              <a:rPr lang="zh-CN" sz="1425" dirty="0">
                <a:solidFill>
                  <a:srgbClr val="EAF2FF"/>
                </a:solidFill>
                <a:latin typeface="Times New Roman"/>
                <a:ea typeface="微软雅黑"/>
              </a:rPr>
              <a:t>中科院团队</a:t>
            </a:r>
            <a:r>
              <a:rPr lang="en-US" sz="1425" dirty="0">
                <a:solidFill>
                  <a:srgbClr val="EAF2FF"/>
                </a:solidFill>
                <a:latin typeface="Times New Roman"/>
                <a:ea typeface="微软雅黑"/>
              </a:rPr>
              <a:t>"</a:t>
            </a:r>
            <a:r>
              <a:rPr lang="zh-CN" sz="1425" dirty="0">
                <a:solidFill>
                  <a:srgbClr val="EAF2FF"/>
                </a:solidFill>
                <a:latin typeface="Times New Roman"/>
                <a:ea typeface="微软雅黑"/>
              </a:rPr>
              <a:t>人造叶绿体</a:t>
            </a:r>
            <a:r>
              <a:rPr lang="en-US" sz="1425" dirty="0">
                <a:solidFill>
                  <a:srgbClr val="EAF2FF"/>
                </a:solidFill>
                <a:latin typeface="Times New Roman"/>
                <a:ea typeface="微软雅黑"/>
              </a:rPr>
              <a:t>"</a:t>
            </a:r>
            <a:r>
              <a:rPr lang="zh-CN" sz="1425" dirty="0">
                <a:solidFill>
                  <a:srgbClr val="EAF2FF"/>
                </a:solidFill>
                <a:latin typeface="Times New Roman"/>
                <a:ea typeface="微软雅黑"/>
              </a:rPr>
              <a:t>登上国际舞台；</a:t>
            </a:r>
            <a:r>
              <a:rPr lang="en-US" sz="1425" dirty="0">
                <a:solidFill>
                  <a:srgbClr val="EAF2FF"/>
                </a:solidFill>
                <a:latin typeface="Times New Roman"/>
                <a:ea typeface="微软雅黑"/>
              </a:rPr>
              <a:t>CO</a:t>
            </a:r>
            <a:r>
              <a:rPr lang="en-US" sz="1425" baseline="-25000" dirty="0">
                <a:solidFill>
                  <a:srgbClr val="EAF2FF"/>
                </a:solidFill>
                <a:latin typeface="Times New Roman"/>
                <a:ea typeface="微软雅黑"/>
              </a:rPr>
              <a:t>2</a:t>
            </a:r>
            <a:r>
              <a:rPr lang="en-US" sz="1425" dirty="0">
                <a:solidFill>
                  <a:srgbClr val="EAF2FF"/>
                </a:solidFill>
                <a:latin typeface="Times New Roman"/>
                <a:ea typeface="微软雅黑"/>
              </a:rPr>
              <a:t> </a:t>
            </a:r>
            <a:r>
              <a:rPr lang="zh-CN" sz="1425" dirty="0">
                <a:solidFill>
                  <a:srgbClr val="EAF2FF"/>
                </a:solidFill>
                <a:latin typeface="Times New Roman"/>
                <a:ea typeface="微软雅黑"/>
              </a:rPr>
              <a:t>加氢、液态阳光中试落地</a:t>
            </a:r>
            <a:endParaRPr dirty="0">
              <a:latin typeface="Times New Roman"/>
              <a:ea typeface="微软雅黑"/>
            </a:endParaRPr>
          </a:p>
          <a:p>
            <a:pPr>
              <a:lnSpc>
                <a:spcPct val="185000"/>
              </a:lnSpc>
            </a:pPr>
            <a:r>
              <a:rPr lang="en-US" sz="1425" dirty="0">
                <a:solidFill>
                  <a:srgbClr val="EAF2FF"/>
                </a:solidFill>
                <a:latin typeface="Times New Roman"/>
                <a:ea typeface="微软雅黑"/>
              </a:rPr>
              <a:t>· </a:t>
            </a:r>
            <a:r>
              <a:rPr lang="zh-CN" sz="1425" dirty="0">
                <a:solidFill>
                  <a:srgbClr val="EAF2FF"/>
                </a:solidFill>
                <a:latin typeface="Times New Roman"/>
                <a:ea typeface="微软雅黑"/>
              </a:rPr>
              <a:t>催化剂的每一步优化，背后都是密度泛函计算在</a:t>
            </a:r>
            <a:r>
              <a:rPr lang="en-US" sz="1425" dirty="0">
                <a:solidFill>
                  <a:srgbClr val="EAF2FF"/>
                </a:solidFill>
                <a:latin typeface="Times New Roman"/>
                <a:ea typeface="微软雅黑"/>
              </a:rPr>
              <a:t>"</a:t>
            </a:r>
            <a:r>
              <a:rPr lang="zh-CN" sz="1425" dirty="0">
                <a:solidFill>
                  <a:srgbClr val="EAF2FF"/>
                </a:solidFill>
                <a:latin typeface="Times New Roman"/>
                <a:ea typeface="微软雅黑"/>
              </a:rPr>
              <a:t>先行探路</a:t>
            </a:r>
            <a:r>
              <a:rPr lang="en-US" sz="1425" dirty="0">
                <a:solidFill>
                  <a:srgbClr val="EAF2FF"/>
                </a:solidFill>
                <a:latin typeface="Times New Roman"/>
                <a:ea typeface="微软雅黑"/>
              </a:rPr>
              <a:t>"</a:t>
            </a:r>
            <a:endParaRPr dirty="0">
              <a:latin typeface="Times New Roman"/>
              <a:ea typeface="微软雅黑"/>
            </a:endParaRPr>
          </a:p>
        </p:txBody>
      </p:sp>
      <p:sp>
        <p:nvSpPr>
          <p:cNvPr id="94" name="文本框 6" descr="{&quot;isTemplate&quot;:true,&quot;type&quot;:&quot;text&quot;}"/>
          <p:cNvSpPr txBox="1"/>
          <p:nvPr/>
        </p:nvSpPr>
        <p:spPr>
          <a:xfrm>
            <a:off x="542925" y="4833408"/>
            <a:ext cx="6286500" cy="257175"/>
          </a:xfrm>
          <a:prstGeom prst="rect">
            <a:avLst/>
          </a:prstGeom>
        </p:spPr>
        <p:txBody>
          <a:bodyPr wrap="none" lIns="0" tIns="0" rIns="0" bIns="0"/>
          <a:lstStyle/>
          <a:p>
            <a:pPr>
              <a:lnSpc>
                <a:spcPct val="100000"/>
              </a:lnSpc>
            </a:pPr>
            <a:r>
              <a:rPr lang="zh-CN" sz="1650" b="1" dirty="0">
                <a:solidFill>
                  <a:srgbClr val="FFC107"/>
                </a:solidFill>
                <a:latin typeface="Times New Roman"/>
                <a:ea typeface="微软雅黑"/>
              </a:rPr>
              <a:t>设计你们这代人的</a:t>
            </a:r>
            <a:r>
              <a:rPr lang="en-US" sz="1650" b="1" dirty="0">
                <a:solidFill>
                  <a:srgbClr val="FFC107"/>
                </a:solidFill>
                <a:latin typeface="Times New Roman"/>
                <a:ea typeface="微软雅黑"/>
              </a:rPr>
              <a:t>"</a:t>
            </a:r>
            <a:r>
              <a:rPr lang="zh-CN" sz="1650" b="1" dirty="0">
                <a:solidFill>
                  <a:srgbClr val="FFC107"/>
                </a:solidFill>
                <a:latin typeface="Times New Roman"/>
                <a:ea typeface="微软雅黑"/>
              </a:rPr>
              <a:t>人工叶绿素</a:t>
            </a:r>
            <a:r>
              <a:rPr lang="en-US" sz="1650" b="1" dirty="0">
                <a:solidFill>
                  <a:srgbClr val="FFC107"/>
                </a:solidFill>
                <a:latin typeface="Times New Roman"/>
                <a:ea typeface="微软雅黑"/>
              </a:rPr>
              <a:t>"——</a:t>
            </a:r>
            <a:r>
              <a:rPr lang="zh-CN" sz="1650" b="1" dirty="0">
                <a:solidFill>
                  <a:srgbClr val="FFC107"/>
                </a:solidFill>
                <a:latin typeface="Times New Roman"/>
                <a:ea typeface="微软雅黑"/>
              </a:rPr>
              <a:t>让</a:t>
            </a:r>
            <a:r>
              <a:rPr lang="en-US" sz="1650" b="1" dirty="0">
                <a:solidFill>
                  <a:srgbClr val="FFC107"/>
                </a:solidFill>
                <a:latin typeface="Times New Roman"/>
                <a:ea typeface="微软雅黑"/>
              </a:rPr>
              <a:t> CO</a:t>
            </a:r>
            <a:r>
              <a:rPr lang="en-US" sz="1650" b="1" baseline="-25000" dirty="0">
                <a:solidFill>
                  <a:srgbClr val="FFC107"/>
                </a:solidFill>
                <a:latin typeface="Times New Roman"/>
                <a:ea typeface="微软雅黑"/>
              </a:rPr>
              <a:t>2</a:t>
            </a:r>
            <a:r>
              <a:rPr lang="en-US" sz="1650" b="1" dirty="0">
                <a:solidFill>
                  <a:srgbClr val="FFC107"/>
                </a:solidFill>
                <a:latin typeface="Times New Roman"/>
                <a:ea typeface="微软雅黑"/>
              </a:rPr>
              <a:t> </a:t>
            </a:r>
            <a:r>
              <a:rPr lang="zh-CN" sz="1650" b="1" dirty="0">
                <a:solidFill>
                  <a:srgbClr val="FFC107"/>
                </a:solidFill>
                <a:latin typeface="Times New Roman"/>
                <a:ea typeface="微软雅黑"/>
              </a:rPr>
              <a:t>从负担变成财富。</a:t>
            </a:r>
            <a:endParaRPr dirty="0">
              <a:latin typeface="Times New Roman"/>
              <a:ea typeface="微软雅黑"/>
            </a:endParaRPr>
          </a:p>
        </p:txBody>
      </p:sp>
      <p:sp>
        <p:nvSpPr>
          <p:cNvPr id="95" name="矩形: 圆角 7"/>
          <p:cNvSpPr/>
          <p:nvPr/>
        </p:nvSpPr>
        <p:spPr>
          <a:xfrm>
            <a:off x="7429500" y="1158658"/>
            <a:ext cx="4370018" cy="3680042"/>
          </a:xfrm>
          <a:prstGeom prst="roundRect">
            <a:avLst>
              <a:gd name="adj" fmla="val 4142"/>
            </a:avLst>
          </a:prstGeom>
          <a:solidFill>
            <a:srgbClr val="FFFFFF"/>
          </a:solidFill>
          <a:ln/>
        </p:spPr>
        <p:txBody>
          <a:bodyPr/>
          <a:lstStyle/>
          <a:p>
            <a:endParaRPr>
              <a:latin typeface="Times New Roman"/>
              <a:ea typeface="微软雅黑"/>
            </a:endParaRPr>
          </a:p>
        </p:txBody>
      </p:sp>
      <p:pic>
        <p:nvPicPr>
          <p:cNvPr id="96" name="图片 8"/>
          <p:cNvPicPr>
            <a:picLocks noChangeAspect="1"/>
          </p:cNvPicPr>
          <p:nvPr/>
        </p:nvPicPr>
        <p:blipFill>
          <a:blip r:embed="rId2"/>
          <a:srcRect t="1646" b="1646"/>
          <a:stretch>
            <a:fillRect/>
          </a:stretch>
        </p:blipFill>
        <p:spPr>
          <a:xfrm>
            <a:off x="7444385" y="1297996"/>
            <a:ext cx="4355133" cy="2791752"/>
          </a:xfrm>
          <a:prstGeom prst="roundRect">
            <a:avLst>
              <a:gd name="adj" fmla="val 3200"/>
            </a:avLst>
          </a:prstGeom>
          <a:ln/>
        </p:spPr>
      </p:pic>
      <p:sp>
        <p:nvSpPr>
          <p:cNvPr id="97" name="文本框 9" descr="{&quot;isTemplate&quot;:true,&quot;type&quot;:&quot;text&quot;}"/>
          <p:cNvSpPr txBox="1"/>
          <p:nvPr/>
        </p:nvSpPr>
        <p:spPr>
          <a:xfrm>
            <a:off x="7864257" y="4371062"/>
            <a:ext cx="3714750" cy="342900"/>
          </a:xfrm>
          <a:prstGeom prst="rect">
            <a:avLst/>
          </a:prstGeom>
        </p:spPr>
        <p:txBody>
          <a:bodyPr wrap="square" lIns="0" tIns="0" rIns="0" bIns="0">
            <a:normAutofit/>
          </a:bodyPr>
          <a:lstStyle/>
          <a:p>
            <a:pPr>
              <a:lnSpc>
                <a:spcPct val="100000"/>
              </a:lnSpc>
            </a:pPr>
            <a:r>
              <a:rPr lang="zh-CN" sz="1125" dirty="0">
                <a:solidFill>
                  <a:srgbClr val="4A5568"/>
                </a:solidFill>
                <a:latin typeface="Times New Roman"/>
                <a:ea typeface="微软雅黑"/>
              </a:rPr>
              <a:t>中国科学院每日科学：人造叶绿体研制成功（</a:t>
            </a:r>
            <a:r>
              <a:rPr lang="en-US" sz="1125" dirty="0">
                <a:solidFill>
                  <a:srgbClr val="4A5568"/>
                </a:solidFill>
                <a:latin typeface="Times New Roman"/>
                <a:ea typeface="微软雅黑"/>
              </a:rPr>
              <a:t>2020.05.12</a:t>
            </a:r>
            <a:r>
              <a:rPr lang="zh-CN" sz="1125" dirty="0">
                <a:solidFill>
                  <a:srgbClr val="4A5568"/>
                </a:solidFill>
                <a:latin typeface="Times New Roman"/>
                <a:ea typeface="微软雅黑"/>
              </a:rPr>
              <a:t>）</a:t>
            </a:r>
            <a:endParaRPr dirty="0">
              <a:latin typeface="Times New Roman"/>
              <a:ea typeface="微软雅黑"/>
            </a:endParaRPr>
          </a:p>
        </p:txBody>
      </p:sp>
      <p:sp>
        <p:nvSpPr>
          <p:cNvPr id="98" name="矩形 10"/>
          <p:cNvSpPr/>
          <p:nvPr/>
        </p:nvSpPr>
        <p:spPr>
          <a:xfrm>
            <a:off x="0" y="6781800"/>
            <a:ext cx="12192000" cy="76200"/>
          </a:xfrm>
          <a:prstGeom prst="rect">
            <a:avLst/>
          </a:prstGeom>
          <a:solidFill>
            <a:srgbClr val="FFC107"/>
          </a:solidFill>
          <a:ln/>
        </p:spPr>
        <p:txBody>
          <a:bodyPr/>
          <a:lstStyle/>
          <a:p>
            <a:endParaRPr>
              <a:latin typeface="Times New Roman"/>
              <a:ea typeface="微软雅黑"/>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101"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a:solidFill>
                  <a:srgbClr val="FFFFFF"/>
                </a:solidFill>
                <a:latin typeface="Times New Roman"/>
                <a:ea typeface="微软雅黑"/>
              </a:rPr>
              <a:t>《材料计算物理》·</a:t>
            </a:r>
            <a:r>
              <a:rPr lang="en-US" sz="1125">
                <a:solidFill>
                  <a:srgbClr val="FFFFFF"/>
                </a:solidFill>
                <a:latin typeface="Times New Roman"/>
                <a:ea typeface="微软雅黑"/>
              </a:rPr>
              <a:t> </a:t>
            </a:r>
            <a:r>
              <a:rPr lang="zh-CN" sz="1125">
                <a:solidFill>
                  <a:srgbClr val="FFFFFF"/>
                </a:solidFill>
                <a:latin typeface="Times New Roman"/>
                <a:ea typeface="微软雅黑"/>
              </a:rPr>
              <a:t>第二章</a:t>
            </a:r>
            <a:r>
              <a:rPr lang="en-US" sz="1125">
                <a:solidFill>
                  <a:srgbClr val="FFFFFF"/>
                </a:solidFill>
                <a:latin typeface="Times New Roman"/>
                <a:ea typeface="微软雅黑"/>
              </a:rPr>
              <a:t> </a:t>
            </a:r>
            <a:r>
              <a:rPr lang="zh-CN" sz="1125">
                <a:solidFill>
                  <a:srgbClr val="FFFFFF"/>
                </a:solidFill>
                <a:latin typeface="Times New Roman"/>
                <a:ea typeface="微软雅黑"/>
              </a:rPr>
              <a:t>密度泛函理论基础</a:t>
            </a:r>
            <a:endParaRPr>
              <a:latin typeface="Times New Roman"/>
              <a:ea typeface="微软雅黑"/>
            </a:endParaRPr>
          </a:p>
        </p:txBody>
      </p:sp>
      <p:sp>
        <p:nvSpPr>
          <p:cNvPr id="102"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103" name="文本框 5" descr="{&quot;isTemplate&quot;:true,&quot;type&quot;:&quot;text&quot;}"/>
          <p:cNvSpPr txBox="1"/>
          <p:nvPr/>
        </p:nvSpPr>
        <p:spPr>
          <a:xfrm>
            <a:off x="575153" y="687150"/>
            <a:ext cx="11811000" cy="381000"/>
          </a:xfrm>
          <a:prstGeom prst="rect">
            <a:avLst/>
          </a:prstGeom>
        </p:spPr>
        <p:txBody>
          <a:bodyPr wrap="none" lIns="0" tIns="0" rIns="0" bIns="0"/>
          <a:lstStyle/>
          <a:p>
            <a:pPr algn="l"/>
            <a:r>
              <a:rPr lang="zh-CN" sz="2400" b="1" dirty="0">
                <a:latin typeface="Times New Roman"/>
                <a:ea typeface="微软雅黑"/>
              </a:rPr>
              <a:t>教学资源</a:t>
            </a:r>
            <a:endParaRPr/>
          </a:p>
        </p:txBody>
      </p:sp>
      <p:sp>
        <p:nvSpPr>
          <p:cNvPr id="104" name="文本框 22"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Source Han Sans SC"/>
                <a:ea typeface="Source Han Sans SC"/>
              </a:rPr>
              <a:t>新能源材料与器件专业</a:t>
            </a:r>
            <a:r>
              <a:rPr lang="en-US" sz="1050">
                <a:solidFill>
                  <a:srgbClr val="8B97A8"/>
                </a:solidFill>
                <a:latin typeface="Source Han Sans SC"/>
                <a:ea typeface="Source Han Sans SC"/>
              </a:rPr>
              <a:t> · </a:t>
            </a:r>
            <a:r>
              <a:rPr lang="zh-CN" sz="1050">
                <a:solidFill>
                  <a:srgbClr val="8B97A8"/>
                </a:solidFill>
                <a:latin typeface="Source Han Sans SC"/>
                <a:ea typeface="Source Han Sans SC"/>
              </a:rPr>
              <a:t>教学课件</a:t>
            </a:r>
            <a:endParaRPr/>
          </a:p>
        </p:txBody>
      </p:sp>
      <p:sp>
        <p:nvSpPr>
          <p:cNvPr id="105" name="文本框 23" descr="{&quot;isTemplate&quot;:true,&quot;type&quot;:&quot;text&quot;}"/>
          <p:cNvSpPr txBox="1"/>
          <p:nvPr/>
        </p:nvSpPr>
        <p:spPr>
          <a:xfrm>
            <a:off x="11296650" y="6438900"/>
            <a:ext cx="514350" cy="171450"/>
          </a:xfrm>
          <a:prstGeom prst="rect">
            <a:avLst/>
          </a:prstGeom>
        </p:spPr>
        <p:txBody>
          <a:bodyPr wrap="none" lIns="0" tIns="0" rIns="0" bIns="0"/>
          <a:lstStyle/>
          <a:p>
            <a:pPr>
              <a:lnSpc>
                <a:spcPct val="100000"/>
              </a:lnSpc>
            </a:pPr>
            <a:r>
              <a:rPr lang="en-US" sz="1125" b="1">
                <a:solidFill>
                  <a:srgbClr val="1E4FA8"/>
                </a:solidFill>
                <a:latin typeface="Source Han Sans SC"/>
                <a:ea typeface="Source Han Sans SC"/>
              </a:rPr>
              <a:t>14 / 16</a:t>
            </a:r>
            <a:endParaRPr/>
          </a:p>
        </p:txBody>
      </p:sp>
      <p:sp>
        <p:nvSpPr>
          <p:cNvPr id="106" name="resources"/>
          <p:cNvSpPr txBox="1"/>
          <p:nvPr/>
        </p:nvSpPr>
        <p:spPr>
          <a:xfrm>
            <a:off x="504000" y="1260000"/>
            <a:ext cx="11232000" cy="4896000"/>
          </a:xfrm>
          <a:prstGeom prst="rect">
            <a:avLst/>
          </a:prstGeom>
          <a:noFill/>
          <a:ln>
            <a:noFill/>
          </a:ln>
        </p:spPr>
        <p:txBody>
          <a:bodyPr wrap="square" lIns="72000" tIns="36000" rIns="72000" bIns="36000" anchor="t"/>
          <a:lstStyle/>
          <a:p>
            <a:pPr marL="0" indent="0" algn="just">
              <a:lnSpc>
                <a:spcPct val="115000"/>
              </a:lnSpc>
              <a:spcAft>
                <a:spcPts val="1800"/>
              </a:spcAft>
              <a:buNone/>
            </a:pPr>
            <a:r>
              <a:rPr lang="zh-CN" altLang="en-US" sz="2000" b="1" dirty="0">
                <a:solidFill>
                  <a:srgbClr val="0E3F8C"/>
                </a:solidFill>
                <a:latin typeface="Microsoft YaHei"/>
                <a:ea typeface="Microsoft YaHei"/>
              </a:rPr>
              <a:t>1、</a:t>
            </a:r>
            <a:r>
              <a:rPr lang="zh-CN" altLang="en-US" sz="2000" b="1" dirty="0">
                <a:solidFill>
                  <a:srgbClr val="0E3F8C"/>
                </a:solidFill>
                <a:latin typeface="+mj-lt"/>
                <a:ea typeface="Microsoft YaHei"/>
              </a:rPr>
              <a:t>CO</a:t>
            </a:r>
            <a:r>
              <a:rPr lang="zh-CN" altLang="en-US" sz="2000" b="1" baseline="-25000" dirty="0">
                <a:solidFill>
                  <a:srgbClr val="0E3F8C"/>
                </a:solidFill>
                <a:latin typeface="+mj-lt"/>
                <a:ea typeface="Microsoft YaHei"/>
              </a:rPr>
              <a:t>2</a:t>
            </a:r>
            <a:r>
              <a:rPr lang="zh-CN" altLang="en-US" sz="2000" b="1" dirty="0">
                <a:solidFill>
                  <a:srgbClr val="0E3F8C"/>
                </a:solidFill>
                <a:latin typeface="+mj-lt"/>
                <a:ea typeface="Microsoft YaHei"/>
              </a:rPr>
              <a:t> </a:t>
            </a:r>
            <a:r>
              <a:rPr lang="zh-CN" altLang="en-US" sz="2000" b="1" dirty="0">
                <a:solidFill>
                  <a:srgbClr val="0E3F8C"/>
                </a:solidFill>
                <a:latin typeface="Microsoft YaHei"/>
                <a:ea typeface="Microsoft YaHei"/>
              </a:rPr>
              <a:t>活化经典文献：</a:t>
            </a:r>
            <a:r>
              <a:rPr lang="zh-CN" altLang="en-US" sz="2000" b="0" dirty="0">
                <a:solidFill>
                  <a:srgbClr val="1F2937"/>
                </a:solidFill>
                <a:latin typeface="+mj-lt"/>
                <a:ea typeface="Microsoft YaHei"/>
              </a:rPr>
              <a:t>Peterson A A, Abild-Pedersen F, Studt F, et al. How copper catalyzes the electroreduction of carbon dioxide into hydrocarbon fuels. Energy Environ. Sci., 2010, 3: 1311–1315.</a:t>
            </a:r>
            <a:endParaRPr sz="2000" dirty="0">
              <a:latin typeface="+mj-lt"/>
            </a:endParaRPr>
          </a:p>
          <a:p>
            <a:pPr marL="0" indent="0" algn="just">
              <a:lnSpc>
                <a:spcPct val="115000"/>
              </a:lnSpc>
              <a:spcAft>
                <a:spcPts val="1800"/>
              </a:spcAft>
              <a:buNone/>
            </a:pPr>
            <a:r>
              <a:rPr lang="zh-CN" altLang="en-US" sz="2000" b="1" dirty="0">
                <a:solidFill>
                  <a:srgbClr val="0E3F8C"/>
                </a:solidFill>
                <a:latin typeface="Microsoft YaHei"/>
                <a:ea typeface="Microsoft YaHei"/>
              </a:rPr>
              <a:t>2、理论与实验结合：</a:t>
            </a:r>
            <a:r>
              <a:rPr lang="zh-CN" altLang="en-US" sz="2000" b="0" dirty="0">
                <a:solidFill>
                  <a:srgbClr val="1F2937"/>
                </a:solidFill>
                <a:latin typeface="+mj-lt"/>
                <a:ea typeface="Microsoft YaHei"/>
              </a:rPr>
              <a:t>Seh Z W, Kibsgaard J, Dickens C F, et al. Combining theory and experiment in electrocatalysis: Insights into materials design. Science, 2017, 355(6321): eaad4998.</a:t>
            </a:r>
            <a:endParaRPr sz="2000" dirty="0">
              <a:latin typeface="+mj-lt"/>
            </a:endParaRPr>
          </a:p>
          <a:p>
            <a:pPr marL="0" indent="0" algn="just">
              <a:lnSpc>
                <a:spcPct val="115000"/>
              </a:lnSpc>
              <a:spcAft>
                <a:spcPts val="1800"/>
              </a:spcAft>
              <a:buNone/>
            </a:pPr>
            <a:r>
              <a:rPr lang="zh-CN" altLang="en-US" sz="2000" b="1" dirty="0">
                <a:solidFill>
                  <a:srgbClr val="0E3F8C"/>
                </a:solidFill>
                <a:latin typeface="Microsoft YaHei"/>
                <a:ea typeface="Microsoft YaHei"/>
              </a:rPr>
              <a:t>3、国家政策：</a:t>
            </a:r>
            <a:r>
              <a:rPr lang="zh-CN" altLang="en-US" sz="2000" b="0" dirty="0">
                <a:solidFill>
                  <a:srgbClr val="1F2937"/>
                </a:solidFill>
                <a:latin typeface="Microsoft YaHei"/>
                <a:ea typeface="Microsoft YaHei"/>
              </a:rPr>
              <a:t>《中共中央 国务院关于完整准确全面贯彻新发展理念做好碳达峰碳中和工作的意见》（2021 年 10 月）</a:t>
            </a:r>
            <a:endParaRPr sz="2000" dirty="0"/>
          </a:p>
          <a:p>
            <a:pPr marL="0" indent="0" algn="just">
              <a:lnSpc>
                <a:spcPct val="115000"/>
              </a:lnSpc>
              <a:spcAft>
                <a:spcPts val="1800"/>
              </a:spcAft>
              <a:buNone/>
            </a:pPr>
            <a:r>
              <a:rPr lang="zh-CN" altLang="en-US" sz="2000" b="1" dirty="0">
                <a:solidFill>
                  <a:srgbClr val="0E3F8C"/>
                </a:solidFill>
                <a:latin typeface="Microsoft YaHei"/>
                <a:ea typeface="Microsoft YaHei"/>
              </a:rPr>
              <a:t>4、国家政策：</a:t>
            </a:r>
            <a:r>
              <a:rPr lang="zh-CN" altLang="en-US" sz="2000" b="0" dirty="0">
                <a:solidFill>
                  <a:srgbClr val="1F2937"/>
                </a:solidFill>
                <a:latin typeface="Microsoft YaHei"/>
                <a:ea typeface="Microsoft YaHei"/>
              </a:rPr>
              <a:t>国务院《2030 年前碳达峰行动方案》（国发〔2021〕23 号）</a:t>
            </a:r>
            <a:endParaRPr sz="2000" dirty="0"/>
          </a:p>
          <a:p>
            <a:pPr marL="0" indent="0" algn="just">
              <a:lnSpc>
                <a:spcPct val="115000"/>
              </a:lnSpc>
              <a:spcAft>
                <a:spcPts val="1800"/>
              </a:spcAft>
              <a:buNone/>
            </a:pPr>
            <a:r>
              <a:rPr lang="zh-CN" altLang="en-US" sz="2000" b="1" dirty="0">
                <a:solidFill>
                  <a:srgbClr val="0E3F8C"/>
                </a:solidFill>
                <a:latin typeface="Microsoft YaHei"/>
                <a:ea typeface="Microsoft YaHei"/>
              </a:rPr>
              <a:t>5、科技支撑：</a:t>
            </a:r>
            <a:r>
              <a:rPr lang="zh-CN" altLang="en-US" sz="2000" b="0" dirty="0">
                <a:solidFill>
                  <a:srgbClr val="1F2937"/>
                </a:solidFill>
                <a:latin typeface="Microsoft YaHei"/>
                <a:ea typeface="Microsoft YaHei"/>
              </a:rPr>
              <a:t>科技部等九部门《科技支撑碳达峰碳中和实施方案（2022—2030 年）》</a:t>
            </a:r>
            <a:endParaRPr sz="2000" dirty="0"/>
          </a:p>
          <a:p>
            <a:pPr marL="0" indent="0" algn="just">
              <a:lnSpc>
                <a:spcPct val="115000"/>
              </a:lnSpc>
              <a:spcAft>
                <a:spcPts val="1800"/>
              </a:spcAft>
              <a:buNone/>
            </a:pPr>
            <a:r>
              <a:rPr lang="zh-CN" altLang="en-US" sz="2000" b="1" dirty="0">
                <a:solidFill>
                  <a:srgbClr val="0E3F8C"/>
                </a:solidFill>
                <a:latin typeface="Microsoft YaHei"/>
                <a:ea typeface="Microsoft YaHei"/>
              </a:rPr>
              <a:t>6、延伸读物：</a:t>
            </a:r>
            <a:r>
              <a:rPr lang="zh-CN" altLang="en-US" sz="2000" b="0" dirty="0">
                <a:solidFill>
                  <a:srgbClr val="1F2937"/>
                </a:solidFill>
                <a:latin typeface="Microsoft YaHei"/>
                <a:ea typeface="Microsoft YaHei"/>
              </a:rPr>
              <a:t>"液态阳光"——</a:t>
            </a:r>
            <a:r>
              <a:rPr lang="zh-CN" altLang="en-US" sz="2000" b="0" dirty="0">
                <a:solidFill>
                  <a:srgbClr val="1F2937"/>
                </a:solidFill>
                <a:latin typeface="+mj-lt"/>
                <a:ea typeface="Microsoft YaHei"/>
              </a:rPr>
              <a:t>CO</a:t>
            </a:r>
            <a:r>
              <a:rPr lang="zh-CN" altLang="en-US" sz="2000" b="0" baseline="-25000" dirty="0">
                <a:solidFill>
                  <a:srgbClr val="1F2937"/>
                </a:solidFill>
                <a:latin typeface="+mj-lt"/>
                <a:ea typeface="Microsoft YaHei"/>
              </a:rPr>
              <a:t>2</a:t>
            </a:r>
            <a:r>
              <a:rPr lang="zh-CN" altLang="en-US" sz="2000" b="0" dirty="0">
                <a:solidFill>
                  <a:srgbClr val="1F2937"/>
                </a:solidFill>
                <a:latin typeface="Microsoft YaHei"/>
                <a:ea typeface="Microsoft YaHei"/>
              </a:rPr>
              <a:t> 加氢制甲醇（李灿院士团队，兰州新区千吨级示范工程）</a:t>
            </a:r>
            <a:endParaRPr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矩形 2"/>
          <p:cNvSpPr/>
          <p:nvPr/>
        </p:nvSpPr>
        <p:spPr>
          <a:xfrm>
            <a:off x="0" y="0"/>
            <a:ext cx="12192000" cy="495300"/>
          </a:xfrm>
          <a:prstGeom prst="rect">
            <a:avLst/>
          </a:prstGeom>
          <a:solidFill>
            <a:srgbClr val="0E3F8C"/>
          </a:solidFill>
          <a:ln/>
        </p:spPr>
        <p:txBody>
          <a:bodyPr/>
          <a:lstStyle/>
          <a:p>
            <a:endParaRPr>
              <a:latin typeface="Times New Roman"/>
              <a:ea typeface="微软雅黑"/>
            </a:endParaRPr>
          </a:p>
        </p:txBody>
      </p:sp>
      <p:sp>
        <p:nvSpPr>
          <p:cNvPr id="109" name="文本框 3" descr="{&quot;isTemplate&quot;:true,&quot;type&quot;:&quot;text&quot;}"/>
          <p:cNvSpPr txBox="1"/>
          <p:nvPr/>
        </p:nvSpPr>
        <p:spPr>
          <a:xfrm>
            <a:off x="381000" y="161925"/>
            <a:ext cx="3048000" cy="171450"/>
          </a:xfrm>
          <a:prstGeom prst="rect">
            <a:avLst/>
          </a:prstGeom>
        </p:spPr>
        <p:txBody>
          <a:bodyPr wrap="none" lIns="0" tIns="0" rIns="0" bIns="0"/>
          <a:lstStyle/>
          <a:p>
            <a:pPr>
              <a:lnSpc>
                <a:spcPct val="100000"/>
              </a:lnSpc>
            </a:pPr>
            <a:r>
              <a:rPr lang="zh-CN" sz="1125">
                <a:solidFill>
                  <a:srgbClr val="FFFFFF"/>
                </a:solidFill>
                <a:latin typeface="Times New Roman"/>
                <a:ea typeface="微软雅黑"/>
              </a:rPr>
              <a:t>《材料计算物理》·</a:t>
            </a:r>
            <a:r>
              <a:rPr lang="en-US" sz="1125">
                <a:solidFill>
                  <a:srgbClr val="FFFFFF"/>
                </a:solidFill>
                <a:latin typeface="Times New Roman"/>
                <a:ea typeface="微软雅黑"/>
              </a:rPr>
              <a:t> </a:t>
            </a:r>
            <a:r>
              <a:rPr lang="zh-CN" sz="1125">
                <a:solidFill>
                  <a:srgbClr val="FFFFFF"/>
                </a:solidFill>
                <a:latin typeface="Times New Roman"/>
                <a:ea typeface="微软雅黑"/>
              </a:rPr>
              <a:t>第二章</a:t>
            </a:r>
            <a:r>
              <a:rPr lang="en-US" sz="1125">
                <a:solidFill>
                  <a:srgbClr val="FFFFFF"/>
                </a:solidFill>
                <a:latin typeface="Times New Roman"/>
                <a:ea typeface="微软雅黑"/>
              </a:rPr>
              <a:t> </a:t>
            </a:r>
            <a:r>
              <a:rPr lang="zh-CN" sz="1125">
                <a:solidFill>
                  <a:srgbClr val="FFFFFF"/>
                </a:solidFill>
                <a:latin typeface="Times New Roman"/>
                <a:ea typeface="微软雅黑"/>
              </a:rPr>
              <a:t>密度泛函理论基础</a:t>
            </a:r>
            <a:endParaRPr>
              <a:latin typeface="Times New Roman"/>
              <a:ea typeface="微软雅黑"/>
            </a:endParaRPr>
          </a:p>
        </p:txBody>
      </p:sp>
      <p:sp>
        <p:nvSpPr>
          <p:cNvPr id="110" name="文本框 4" descr="{&quot;isTemplate&quot;:true,&quot;type&quot;:&quot;text&quot;}"/>
          <p:cNvSpPr txBox="1"/>
          <p:nvPr/>
        </p:nvSpPr>
        <p:spPr>
          <a:xfrm>
            <a:off x="9782175" y="161925"/>
            <a:ext cx="2028825" cy="171450"/>
          </a:xfrm>
          <a:prstGeom prst="rect">
            <a:avLst/>
          </a:prstGeom>
        </p:spPr>
        <p:txBody>
          <a:bodyPr wrap="none" lIns="0" tIns="0" rIns="0" bIns="0"/>
          <a:lstStyle/>
          <a:p>
            <a:pPr>
              <a:lnSpc>
                <a:spcPct val="100000"/>
              </a:lnSpc>
            </a:pPr>
            <a:r>
              <a:rPr lang="zh-CN" sz="1125">
                <a:solidFill>
                  <a:srgbClr val="B9CCEC"/>
                </a:solidFill>
                <a:latin typeface="Times New Roman"/>
                <a:ea typeface="微软雅黑"/>
              </a:rPr>
              <a:t>第</a:t>
            </a:r>
            <a:r>
              <a:rPr lang="en-US" sz="1125">
                <a:solidFill>
                  <a:srgbClr val="B9CCEC"/>
                </a:solidFill>
                <a:latin typeface="Times New Roman"/>
                <a:ea typeface="微软雅黑"/>
              </a:rPr>
              <a:t> 4 </a:t>
            </a:r>
            <a:r>
              <a:rPr lang="zh-CN" sz="1125">
                <a:solidFill>
                  <a:srgbClr val="B9CCEC"/>
                </a:solidFill>
                <a:latin typeface="Times New Roman"/>
                <a:ea typeface="微软雅黑"/>
              </a:rPr>
              <a:t>节</a:t>
            </a:r>
            <a:r>
              <a:rPr lang="en-US" sz="1125">
                <a:solidFill>
                  <a:srgbClr val="B9CCEC"/>
                </a:solidFill>
                <a:latin typeface="Times New Roman"/>
                <a:ea typeface="微软雅黑"/>
              </a:rPr>
              <a:t> · CO</a:t>
            </a:r>
            <a:r>
              <a:rPr lang="en-US" sz="1125" baseline="-25000">
                <a:solidFill>
                  <a:srgbClr val="B9CCEC"/>
                </a:solidFill>
                <a:latin typeface="Times New Roman"/>
                <a:ea typeface="微软雅黑"/>
              </a:rPr>
              <a:t>2</a:t>
            </a:r>
            <a:r>
              <a:rPr lang="en-US" sz="1125">
                <a:solidFill>
                  <a:srgbClr val="B9CCEC"/>
                </a:solidFill>
                <a:latin typeface="Times New Roman"/>
                <a:ea typeface="微软雅黑"/>
              </a:rPr>
              <a:t> </a:t>
            </a:r>
            <a:r>
              <a:rPr lang="zh-CN" sz="1125">
                <a:solidFill>
                  <a:srgbClr val="B9CCEC"/>
                </a:solidFill>
                <a:latin typeface="Times New Roman"/>
                <a:ea typeface="微软雅黑"/>
              </a:rPr>
              <a:t>分子的结构与成键</a:t>
            </a:r>
            <a:endParaRPr>
              <a:latin typeface="Times New Roman"/>
              <a:ea typeface="微软雅黑"/>
            </a:endParaRPr>
          </a:p>
        </p:txBody>
      </p:sp>
      <p:sp>
        <p:nvSpPr>
          <p:cNvPr id="111" name="文本框 20" descr="{&quot;isTemplate&quot;:true,&quot;type&quot;:&quot;text&quot;}"/>
          <p:cNvSpPr txBox="1"/>
          <p:nvPr/>
        </p:nvSpPr>
        <p:spPr>
          <a:xfrm>
            <a:off x="381000" y="6448425"/>
            <a:ext cx="1981200" cy="161925"/>
          </a:xfrm>
          <a:prstGeom prst="rect">
            <a:avLst/>
          </a:prstGeom>
        </p:spPr>
        <p:txBody>
          <a:bodyPr wrap="none" lIns="0" tIns="0" rIns="0" bIns="0"/>
          <a:lstStyle/>
          <a:p>
            <a:pPr>
              <a:lnSpc>
                <a:spcPct val="100000"/>
              </a:lnSpc>
            </a:pPr>
            <a:r>
              <a:rPr lang="zh-CN" sz="1050">
                <a:solidFill>
                  <a:srgbClr val="8B97A8"/>
                </a:solidFill>
                <a:latin typeface="Times New Roman"/>
                <a:ea typeface="微软雅黑"/>
              </a:rPr>
              <a:t>新能源材料与器件专业</a:t>
            </a:r>
            <a:r>
              <a:rPr lang="en-US" sz="1050">
                <a:solidFill>
                  <a:srgbClr val="8B97A8"/>
                </a:solidFill>
                <a:latin typeface="Times New Roman"/>
                <a:ea typeface="微软雅黑"/>
              </a:rPr>
              <a:t> · </a:t>
            </a:r>
            <a:r>
              <a:rPr lang="zh-CN" sz="1050">
                <a:solidFill>
                  <a:srgbClr val="8B97A8"/>
                </a:solidFill>
                <a:latin typeface="Times New Roman"/>
                <a:ea typeface="微软雅黑"/>
              </a:rPr>
              <a:t>教学课件</a:t>
            </a:r>
            <a:endParaRPr>
              <a:latin typeface="Times New Roman"/>
              <a:ea typeface="微软雅黑"/>
            </a:endParaRPr>
          </a:p>
        </p:txBody>
      </p:sp>
      <p:sp>
        <p:nvSpPr>
          <p:cNvPr id="112" name="文本框 21" descr="{&quot;isTemplate&quot;:true,&quot;type&quot;:&quot;text&quot;}"/>
          <p:cNvSpPr txBox="1"/>
          <p:nvPr/>
        </p:nvSpPr>
        <p:spPr>
          <a:xfrm>
            <a:off x="11296650" y="6438900"/>
            <a:ext cx="514350" cy="171450"/>
          </a:xfrm>
          <a:prstGeom prst="rect">
            <a:avLst/>
          </a:prstGeom>
        </p:spPr>
        <p:txBody>
          <a:bodyPr wrap="none" lIns="0" tIns="0" rIns="0" bIns="0"/>
          <a:lstStyle/>
          <a:p>
            <a:pPr>
              <a:lnSpc>
                <a:spcPct val="100000"/>
              </a:lnSpc>
            </a:pPr>
            <a:r>
              <a:rPr lang="en-US" sz="1125" b="1">
                <a:solidFill>
                  <a:srgbClr val="1E4FA8"/>
                </a:solidFill>
                <a:latin typeface="Times New Roman"/>
                <a:ea typeface="微软雅黑"/>
              </a:rPr>
              <a:t>15 / 16</a:t>
            </a:r>
            <a:endParaRPr>
              <a:latin typeface="Times New Roman"/>
              <a:ea typeface="微软雅黑"/>
            </a:endParaRPr>
          </a:p>
        </p:txBody>
      </p:sp>
      <p:sp>
        <p:nvSpPr>
          <p:cNvPr id="113" name="文本框 5" descr="{&quot;isTemplate&quot;:true,&quot;type&quot;:&quot;text&quot;}"/>
          <p:cNvSpPr txBox="1"/>
          <p:nvPr/>
        </p:nvSpPr>
        <p:spPr>
          <a:xfrm>
            <a:off x="381000" y="657225"/>
            <a:ext cx="11811000" cy="381000"/>
          </a:xfrm>
          <a:prstGeom prst="rect">
            <a:avLst/>
          </a:prstGeom>
        </p:spPr>
        <p:txBody>
          <a:bodyPr wrap="none" lIns="0" tIns="0" rIns="0" bIns="0"/>
          <a:lstStyle/>
          <a:p>
            <a:pPr algn="l"/>
            <a:r>
              <a:rPr lang="zh-CN" sz="2000" b="1">
                <a:latin typeface="Times New Roman"/>
                <a:ea typeface="微软雅黑"/>
              </a:rPr>
              <a:t>知识盘点 · 课后作业</a:t>
            </a:r>
            <a:endParaRPr>
              <a:latin typeface="Times New Roman"/>
              <a:ea typeface="微软雅黑"/>
            </a:endParaRPr>
          </a:p>
        </p:txBody>
      </p:sp>
      <p:sp>
        <p:nvSpPr>
          <p:cNvPr id="114" name="形状"/>
          <p:cNvSpPr/>
          <p:nvPr/>
        </p:nvSpPr>
        <p:spPr>
          <a:xfrm>
            <a:off x="496979" y="1286934"/>
            <a:ext cx="7292353" cy="888102"/>
          </a:xfrm>
          <a:prstGeom prst="roundRect">
            <a:avLst>
              <a:gd name="adj" fmla="val 2500"/>
            </a:avLst>
          </a:prstGeom>
          <a:solidFill>
            <a:srgbClr val="FFFFFF"/>
          </a:solidFill>
          <a:ln w="17780" cap="rnd">
            <a:solidFill>
              <a:srgbClr val="C9D6EA"/>
            </a:solidFill>
          </a:ln>
        </p:spPr>
        <p:txBody>
          <a:bodyPr/>
          <a:lstStyle/>
          <a:p>
            <a:endParaRPr lang="zh-CN" sz="1400">
              <a:latin typeface="Times New Roman"/>
              <a:ea typeface="微软雅黑"/>
            </a:endParaRPr>
          </a:p>
        </p:txBody>
      </p:sp>
      <p:sp>
        <p:nvSpPr>
          <p:cNvPr id="115" name="形状"/>
          <p:cNvSpPr/>
          <p:nvPr/>
        </p:nvSpPr>
        <p:spPr>
          <a:xfrm>
            <a:off x="611424" y="1327302"/>
            <a:ext cx="578952" cy="296034"/>
          </a:xfrm>
          <a:prstGeom prst="roundRect">
            <a:avLst>
              <a:gd name="adj" fmla="val 12000"/>
            </a:avLst>
          </a:prstGeom>
          <a:solidFill>
            <a:srgbClr val="0E3F8C"/>
          </a:solidFill>
          <a:ln>
            <a:noFill/>
          </a:ln>
        </p:spPr>
        <p:txBody>
          <a:bodyPr/>
          <a:lstStyle/>
          <a:p>
            <a:endParaRPr lang="zh-CN" sz="1400">
              <a:latin typeface="Times New Roman"/>
              <a:ea typeface="微软雅黑"/>
            </a:endParaRPr>
          </a:p>
        </p:txBody>
      </p:sp>
      <p:sp>
        <p:nvSpPr>
          <p:cNvPr id="116" name="文本"/>
          <p:cNvSpPr txBox="1"/>
          <p:nvPr/>
        </p:nvSpPr>
        <p:spPr>
          <a:xfrm>
            <a:off x="631620" y="1389259"/>
            <a:ext cx="538560" cy="172120"/>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FFFFFF"/>
                </a:solidFill>
                <a:latin typeface="Times New Roman"/>
                <a:ea typeface="微软雅黑"/>
              </a:rPr>
              <a:t>问 1</a:t>
            </a:r>
            <a:endParaRPr sz="1600">
              <a:latin typeface="Times New Roman"/>
              <a:ea typeface="微软雅黑"/>
            </a:endParaRPr>
          </a:p>
        </p:txBody>
      </p:sp>
      <p:sp>
        <p:nvSpPr>
          <p:cNvPr id="117" name="文本"/>
          <p:cNvSpPr txBox="1"/>
          <p:nvPr/>
        </p:nvSpPr>
        <p:spPr>
          <a:xfrm>
            <a:off x="1304820" y="1191321"/>
            <a:ext cx="5654880" cy="567996"/>
          </a:xfrm>
          <a:prstGeom prst="rect">
            <a:avLst/>
          </a:prstGeom>
          <a:noFill/>
          <a:ln>
            <a:noFill/>
          </a:ln>
        </p:spPr>
        <p:txBody>
          <a:bodyPr wrap="none" lIns="0" tIns="0" rIns="0" bIns="0" anchor="ctr"/>
          <a:lstStyle/>
          <a:p>
            <a:pPr algn="l">
              <a:lnSpc>
                <a:spcPct val="115000"/>
              </a:lnSpc>
              <a:spcAft>
                <a:spcPts val="0"/>
              </a:spcAft>
            </a:pPr>
            <a:r>
              <a:rPr lang="zh-CN" altLang="en-US" sz="1600" b="1" dirty="0">
                <a:solidFill>
                  <a:srgbClr val="0E3F8C"/>
                </a:solidFill>
                <a:latin typeface="Times New Roman"/>
                <a:ea typeface="微软雅黑"/>
              </a:rPr>
              <a:t>DFT 凭什么算 CO</a:t>
            </a:r>
            <a:r>
              <a:rPr lang="zh-CN" altLang="en-US" sz="1600" b="1" baseline="-25000" dirty="0">
                <a:solidFill>
                  <a:srgbClr val="0E3F8C"/>
                </a:solidFill>
                <a:latin typeface="Times New Roman"/>
                <a:ea typeface="微软雅黑"/>
              </a:rPr>
              <a:t>2</a:t>
            </a:r>
            <a:r>
              <a:rPr lang="zh-CN" altLang="en-US" sz="1600" b="1" dirty="0">
                <a:solidFill>
                  <a:srgbClr val="0E3F8C"/>
                </a:solidFill>
                <a:latin typeface="Times New Roman"/>
                <a:ea typeface="微软雅黑"/>
              </a:rPr>
              <a:t>？</a:t>
            </a:r>
            <a:endParaRPr sz="1600" dirty="0">
              <a:latin typeface="Times New Roman"/>
              <a:ea typeface="微软雅黑"/>
            </a:endParaRPr>
          </a:p>
        </p:txBody>
      </p:sp>
      <p:sp>
        <p:nvSpPr>
          <p:cNvPr id="118" name="文本"/>
          <p:cNvSpPr txBox="1"/>
          <p:nvPr/>
        </p:nvSpPr>
        <p:spPr>
          <a:xfrm>
            <a:off x="638352" y="1835031"/>
            <a:ext cx="6328080" cy="168678"/>
          </a:xfrm>
          <a:prstGeom prst="rect">
            <a:avLst/>
          </a:prstGeom>
          <a:noFill/>
          <a:ln>
            <a:noFill/>
          </a:ln>
        </p:spPr>
        <p:txBody>
          <a:bodyPr wrap="none" lIns="0" tIns="0" rIns="0" bIns="0" anchor="ctr"/>
          <a:lstStyle/>
          <a:p>
            <a:pPr algn="l">
              <a:lnSpc>
                <a:spcPct val="115000"/>
              </a:lnSpc>
              <a:spcAft>
                <a:spcPts val="0"/>
              </a:spcAft>
            </a:pPr>
            <a:r>
              <a:rPr lang="zh-CN" altLang="en-US" sz="1600">
                <a:solidFill>
                  <a:srgbClr val="1F2937"/>
                </a:solidFill>
                <a:latin typeface="Times New Roman"/>
                <a:ea typeface="微软雅黑"/>
              </a:rPr>
              <a:t>HK 定理把一切交给电子密度 ρ(r)，KS 方程把多体问题变成可解的单电子问题。</a:t>
            </a:r>
            <a:endParaRPr sz="1600">
              <a:latin typeface="Times New Roman"/>
              <a:ea typeface="微软雅黑"/>
            </a:endParaRPr>
          </a:p>
        </p:txBody>
      </p:sp>
      <p:sp>
        <p:nvSpPr>
          <p:cNvPr id="119" name="形状"/>
          <p:cNvSpPr/>
          <p:nvPr/>
        </p:nvSpPr>
        <p:spPr>
          <a:xfrm>
            <a:off x="496980" y="2612764"/>
            <a:ext cx="7292352" cy="888102"/>
          </a:xfrm>
          <a:prstGeom prst="roundRect">
            <a:avLst>
              <a:gd name="adj" fmla="val 2500"/>
            </a:avLst>
          </a:prstGeom>
          <a:solidFill>
            <a:srgbClr val="FFFFFF"/>
          </a:solidFill>
          <a:ln w="17780" cap="rnd">
            <a:solidFill>
              <a:srgbClr val="C9D6EA"/>
            </a:solidFill>
          </a:ln>
        </p:spPr>
        <p:txBody>
          <a:bodyPr/>
          <a:lstStyle/>
          <a:p>
            <a:endParaRPr lang="zh-CN" sz="1400">
              <a:latin typeface="Times New Roman"/>
              <a:ea typeface="微软雅黑"/>
            </a:endParaRPr>
          </a:p>
        </p:txBody>
      </p:sp>
      <p:sp>
        <p:nvSpPr>
          <p:cNvPr id="120" name="形状"/>
          <p:cNvSpPr/>
          <p:nvPr/>
        </p:nvSpPr>
        <p:spPr>
          <a:xfrm>
            <a:off x="611424" y="2653132"/>
            <a:ext cx="578952" cy="296034"/>
          </a:xfrm>
          <a:prstGeom prst="roundRect">
            <a:avLst>
              <a:gd name="adj" fmla="val 12000"/>
            </a:avLst>
          </a:prstGeom>
          <a:solidFill>
            <a:srgbClr val="0E3F8C"/>
          </a:solidFill>
          <a:ln>
            <a:noFill/>
          </a:ln>
        </p:spPr>
        <p:txBody>
          <a:bodyPr/>
          <a:lstStyle/>
          <a:p>
            <a:endParaRPr lang="zh-CN" sz="1400">
              <a:latin typeface="Times New Roman"/>
              <a:ea typeface="微软雅黑"/>
            </a:endParaRPr>
          </a:p>
        </p:txBody>
      </p:sp>
      <p:sp>
        <p:nvSpPr>
          <p:cNvPr id="121" name="文本"/>
          <p:cNvSpPr txBox="1"/>
          <p:nvPr/>
        </p:nvSpPr>
        <p:spPr>
          <a:xfrm>
            <a:off x="631620" y="2715089"/>
            <a:ext cx="538560" cy="172120"/>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FFFFFF"/>
                </a:solidFill>
                <a:latin typeface="Times New Roman"/>
                <a:ea typeface="微软雅黑"/>
              </a:rPr>
              <a:t>问 2</a:t>
            </a:r>
            <a:endParaRPr sz="1600">
              <a:latin typeface="Times New Roman"/>
              <a:ea typeface="微软雅黑"/>
            </a:endParaRPr>
          </a:p>
        </p:txBody>
      </p:sp>
      <p:sp>
        <p:nvSpPr>
          <p:cNvPr id="122" name="文本"/>
          <p:cNvSpPr txBox="1"/>
          <p:nvPr/>
        </p:nvSpPr>
        <p:spPr>
          <a:xfrm>
            <a:off x="1304820" y="2517151"/>
            <a:ext cx="5654880" cy="567996"/>
          </a:xfrm>
          <a:prstGeom prst="rect">
            <a:avLst/>
          </a:prstGeom>
          <a:noFill/>
          <a:ln>
            <a:noFill/>
          </a:ln>
        </p:spPr>
        <p:txBody>
          <a:bodyPr wrap="none" lIns="0" tIns="0" rIns="0" bIns="0" anchor="ctr"/>
          <a:lstStyle/>
          <a:p>
            <a:pPr algn="l">
              <a:lnSpc>
                <a:spcPct val="115000"/>
              </a:lnSpc>
              <a:spcAft>
                <a:spcPts val="0"/>
              </a:spcAft>
            </a:pPr>
            <a:r>
              <a:rPr lang="zh-CN" altLang="en-US" sz="1600" b="1" dirty="0">
                <a:solidFill>
                  <a:srgbClr val="0E3F8C"/>
                </a:solidFill>
                <a:latin typeface="Times New Roman"/>
                <a:ea typeface="微软雅黑"/>
              </a:rPr>
              <a:t>CO</a:t>
            </a:r>
            <a:r>
              <a:rPr lang="zh-CN" altLang="en-US" sz="1600" b="1" baseline="-25000" dirty="0">
                <a:solidFill>
                  <a:srgbClr val="0E3F8C"/>
                </a:solidFill>
                <a:latin typeface="Times New Roman"/>
                <a:ea typeface="微软雅黑"/>
              </a:rPr>
              <a:t>2</a:t>
            </a:r>
            <a:r>
              <a:rPr lang="zh-CN" altLang="en-US" sz="1600" b="1" dirty="0">
                <a:solidFill>
                  <a:srgbClr val="0E3F8C"/>
                </a:solidFill>
                <a:latin typeface="Times New Roman"/>
                <a:ea typeface="微软雅黑"/>
              </a:rPr>
              <a:t> 为什么"懒"？</a:t>
            </a:r>
            <a:endParaRPr sz="1600" dirty="0">
              <a:latin typeface="Times New Roman"/>
              <a:ea typeface="微软雅黑"/>
            </a:endParaRPr>
          </a:p>
        </p:txBody>
      </p:sp>
      <p:sp>
        <p:nvSpPr>
          <p:cNvPr id="123" name="文本"/>
          <p:cNvSpPr txBox="1"/>
          <p:nvPr/>
        </p:nvSpPr>
        <p:spPr>
          <a:xfrm>
            <a:off x="638352" y="3160861"/>
            <a:ext cx="6328080" cy="168678"/>
          </a:xfrm>
          <a:prstGeom prst="rect">
            <a:avLst/>
          </a:prstGeom>
          <a:noFill/>
          <a:ln>
            <a:noFill/>
          </a:ln>
        </p:spPr>
        <p:txBody>
          <a:bodyPr wrap="none" lIns="0" tIns="0" rIns="0" bIns="0" anchor="ctr"/>
          <a:lstStyle/>
          <a:p>
            <a:pPr algn="l">
              <a:lnSpc>
                <a:spcPct val="115000"/>
              </a:lnSpc>
              <a:spcAft>
                <a:spcPts val="0"/>
              </a:spcAft>
            </a:pPr>
            <a:r>
              <a:rPr lang="zh-CN" altLang="en-US" sz="1600">
                <a:solidFill>
                  <a:srgbClr val="1F2937"/>
                </a:solidFill>
                <a:latin typeface="Times New Roman"/>
                <a:ea typeface="微软雅黑"/>
              </a:rPr>
              <a:t>C=O 双键强、LUMO（2π*）能级高——不注入电子，直线分子稳如泰山。</a:t>
            </a:r>
            <a:endParaRPr sz="1600">
              <a:latin typeface="Times New Roman"/>
              <a:ea typeface="微软雅黑"/>
            </a:endParaRPr>
          </a:p>
        </p:txBody>
      </p:sp>
      <p:sp>
        <p:nvSpPr>
          <p:cNvPr id="124" name="形状"/>
          <p:cNvSpPr/>
          <p:nvPr/>
        </p:nvSpPr>
        <p:spPr>
          <a:xfrm>
            <a:off x="496979" y="3832123"/>
            <a:ext cx="7292351" cy="888102"/>
          </a:xfrm>
          <a:prstGeom prst="roundRect">
            <a:avLst>
              <a:gd name="adj" fmla="val 2500"/>
            </a:avLst>
          </a:prstGeom>
          <a:solidFill>
            <a:srgbClr val="FFFFFF"/>
          </a:solidFill>
          <a:ln w="17780" cap="rnd">
            <a:solidFill>
              <a:srgbClr val="C9D6EA"/>
            </a:solidFill>
          </a:ln>
        </p:spPr>
        <p:txBody>
          <a:bodyPr/>
          <a:lstStyle/>
          <a:p>
            <a:endParaRPr lang="zh-CN" sz="1400">
              <a:latin typeface="Times New Roman"/>
              <a:ea typeface="微软雅黑"/>
            </a:endParaRPr>
          </a:p>
        </p:txBody>
      </p:sp>
      <p:sp>
        <p:nvSpPr>
          <p:cNvPr id="125" name="形状"/>
          <p:cNvSpPr/>
          <p:nvPr/>
        </p:nvSpPr>
        <p:spPr>
          <a:xfrm>
            <a:off x="611424" y="3872491"/>
            <a:ext cx="578952" cy="296034"/>
          </a:xfrm>
          <a:prstGeom prst="roundRect">
            <a:avLst>
              <a:gd name="adj" fmla="val 12000"/>
            </a:avLst>
          </a:prstGeom>
          <a:solidFill>
            <a:srgbClr val="0E3F8C"/>
          </a:solidFill>
          <a:ln>
            <a:noFill/>
          </a:ln>
        </p:spPr>
        <p:txBody>
          <a:bodyPr/>
          <a:lstStyle/>
          <a:p>
            <a:endParaRPr lang="zh-CN" sz="1400">
              <a:latin typeface="Times New Roman"/>
              <a:ea typeface="微软雅黑"/>
            </a:endParaRPr>
          </a:p>
        </p:txBody>
      </p:sp>
      <p:sp>
        <p:nvSpPr>
          <p:cNvPr id="126" name="文本"/>
          <p:cNvSpPr txBox="1"/>
          <p:nvPr/>
        </p:nvSpPr>
        <p:spPr>
          <a:xfrm>
            <a:off x="631620" y="3934448"/>
            <a:ext cx="538560" cy="172120"/>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FFFFFF"/>
                </a:solidFill>
                <a:latin typeface="Times New Roman"/>
                <a:ea typeface="微软雅黑"/>
              </a:rPr>
              <a:t>问 3</a:t>
            </a:r>
            <a:endParaRPr sz="1600">
              <a:latin typeface="Times New Roman"/>
              <a:ea typeface="微软雅黑"/>
            </a:endParaRPr>
          </a:p>
        </p:txBody>
      </p:sp>
      <p:sp>
        <p:nvSpPr>
          <p:cNvPr id="127" name="文本"/>
          <p:cNvSpPr txBox="1"/>
          <p:nvPr/>
        </p:nvSpPr>
        <p:spPr>
          <a:xfrm>
            <a:off x="1304820" y="3925842"/>
            <a:ext cx="5654880" cy="189332"/>
          </a:xfrm>
          <a:prstGeom prst="rect">
            <a:avLst/>
          </a:prstGeom>
          <a:noFill/>
          <a:ln>
            <a:noFill/>
          </a:ln>
        </p:spPr>
        <p:txBody>
          <a:bodyPr wrap="none" lIns="0" tIns="0" rIns="0" bIns="0" anchor="ctr"/>
          <a:lstStyle/>
          <a:p>
            <a:pPr algn="l">
              <a:lnSpc>
                <a:spcPct val="115000"/>
              </a:lnSpc>
              <a:spcAft>
                <a:spcPts val="0"/>
              </a:spcAft>
            </a:pPr>
            <a:r>
              <a:rPr lang="zh-CN" altLang="en-US" sz="1600" b="1" dirty="0">
                <a:solidFill>
                  <a:srgbClr val="0E3F8C"/>
                </a:solidFill>
                <a:latin typeface="Times New Roman"/>
                <a:ea typeface="微软雅黑"/>
              </a:rPr>
              <a:t>怎么"叫醒"它？</a:t>
            </a:r>
            <a:endParaRPr sz="1600" dirty="0">
              <a:latin typeface="Times New Roman"/>
              <a:ea typeface="微软雅黑"/>
            </a:endParaRPr>
          </a:p>
        </p:txBody>
      </p:sp>
      <p:sp>
        <p:nvSpPr>
          <p:cNvPr id="128" name="文本"/>
          <p:cNvSpPr txBox="1"/>
          <p:nvPr/>
        </p:nvSpPr>
        <p:spPr>
          <a:xfrm>
            <a:off x="638352" y="4380220"/>
            <a:ext cx="6328080" cy="168678"/>
          </a:xfrm>
          <a:prstGeom prst="rect">
            <a:avLst/>
          </a:prstGeom>
          <a:noFill/>
          <a:ln>
            <a:noFill/>
          </a:ln>
        </p:spPr>
        <p:txBody>
          <a:bodyPr wrap="none" lIns="0" tIns="0" rIns="0" bIns="0" anchor="ctr"/>
          <a:lstStyle/>
          <a:p>
            <a:pPr algn="l">
              <a:lnSpc>
                <a:spcPct val="115000"/>
              </a:lnSpc>
              <a:spcAft>
                <a:spcPts val="0"/>
              </a:spcAft>
            </a:pPr>
            <a:r>
              <a:rPr lang="zh-CN" altLang="en-US" sz="1600" dirty="0">
                <a:solidFill>
                  <a:srgbClr val="1F2937"/>
                </a:solidFill>
                <a:latin typeface="Times New Roman"/>
                <a:ea typeface="微软雅黑"/>
              </a:rPr>
              <a:t>催化剂注电子 + 压弯几何 —— 活化 = 弯曲 + 反键轨道占据。</a:t>
            </a:r>
            <a:endParaRPr sz="1600" dirty="0">
              <a:latin typeface="Times New Roman"/>
              <a:ea typeface="微软雅黑"/>
            </a:endParaRPr>
          </a:p>
        </p:txBody>
      </p:sp>
      <p:sp>
        <p:nvSpPr>
          <p:cNvPr id="129" name="形状"/>
          <p:cNvSpPr/>
          <p:nvPr/>
        </p:nvSpPr>
        <p:spPr>
          <a:xfrm>
            <a:off x="496980" y="5089059"/>
            <a:ext cx="7292350" cy="888102"/>
          </a:xfrm>
          <a:prstGeom prst="roundRect">
            <a:avLst>
              <a:gd name="adj" fmla="val 2500"/>
            </a:avLst>
          </a:prstGeom>
          <a:solidFill>
            <a:srgbClr val="FFFFFF"/>
          </a:solidFill>
          <a:ln w="17780" cap="rnd">
            <a:solidFill>
              <a:srgbClr val="C9D6EA"/>
            </a:solidFill>
          </a:ln>
        </p:spPr>
        <p:txBody>
          <a:bodyPr/>
          <a:lstStyle/>
          <a:p>
            <a:endParaRPr lang="zh-CN" sz="1400">
              <a:latin typeface="Times New Roman"/>
              <a:ea typeface="微软雅黑"/>
            </a:endParaRPr>
          </a:p>
        </p:txBody>
      </p:sp>
      <p:sp>
        <p:nvSpPr>
          <p:cNvPr id="130" name="形状"/>
          <p:cNvSpPr/>
          <p:nvPr/>
        </p:nvSpPr>
        <p:spPr>
          <a:xfrm>
            <a:off x="611424" y="5129428"/>
            <a:ext cx="578952" cy="296034"/>
          </a:xfrm>
          <a:prstGeom prst="roundRect">
            <a:avLst>
              <a:gd name="adj" fmla="val 12000"/>
            </a:avLst>
          </a:prstGeom>
          <a:solidFill>
            <a:srgbClr val="0E3F8C"/>
          </a:solidFill>
          <a:ln>
            <a:noFill/>
          </a:ln>
        </p:spPr>
        <p:txBody>
          <a:bodyPr/>
          <a:lstStyle/>
          <a:p>
            <a:endParaRPr lang="zh-CN" sz="1400">
              <a:latin typeface="Times New Roman"/>
              <a:ea typeface="微软雅黑"/>
            </a:endParaRPr>
          </a:p>
        </p:txBody>
      </p:sp>
      <p:sp>
        <p:nvSpPr>
          <p:cNvPr id="131" name="文本"/>
          <p:cNvSpPr txBox="1"/>
          <p:nvPr/>
        </p:nvSpPr>
        <p:spPr>
          <a:xfrm>
            <a:off x="631620" y="5191385"/>
            <a:ext cx="538560" cy="172120"/>
          </a:xfrm>
          <a:prstGeom prst="rect">
            <a:avLst/>
          </a:prstGeom>
          <a:noFill/>
          <a:ln>
            <a:noFill/>
          </a:ln>
        </p:spPr>
        <p:txBody>
          <a:bodyPr wrap="none" lIns="0" tIns="0" rIns="0" bIns="0" anchor="ctr"/>
          <a:lstStyle/>
          <a:p>
            <a:pPr algn="ctr">
              <a:lnSpc>
                <a:spcPct val="115000"/>
              </a:lnSpc>
              <a:spcAft>
                <a:spcPts val="0"/>
              </a:spcAft>
            </a:pPr>
            <a:r>
              <a:rPr lang="zh-CN" altLang="en-US" sz="1600" b="1">
                <a:solidFill>
                  <a:srgbClr val="FFFFFF"/>
                </a:solidFill>
                <a:latin typeface="Times New Roman"/>
                <a:ea typeface="微软雅黑"/>
              </a:rPr>
              <a:t>问 4</a:t>
            </a:r>
            <a:endParaRPr sz="1600">
              <a:latin typeface="Times New Roman"/>
              <a:ea typeface="微软雅黑"/>
            </a:endParaRPr>
          </a:p>
        </p:txBody>
      </p:sp>
      <p:sp>
        <p:nvSpPr>
          <p:cNvPr id="132" name="文本"/>
          <p:cNvSpPr txBox="1"/>
          <p:nvPr/>
        </p:nvSpPr>
        <p:spPr>
          <a:xfrm>
            <a:off x="1304820" y="5182779"/>
            <a:ext cx="5654880" cy="189332"/>
          </a:xfrm>
          <a:prstGeom prst="rect">
            <a:avLst/>
          </a:prstGeom>
          <a:noFill/>
          <a:ln>
            <a:noFill/>
          </a:ln>
        </p:spPr>
        <p:txBody>
          <a:bodyPr wrap="none" lIns="0" tIns="0" rIns="0" bIns="0" anchor="ctr"/>
          <a:lstStyle/>
          <a:p>
            <a:pPr algn="l">
              <a:lnSpc>
                <a:spcPct val="115000"/>
              </a:lnSpc>
              <a:spcAft>
                <a:spcPts val="0"/>
              </a:spcAft>
            </a:pPr>
            <a:r>
              <a:rPr lang="zh-CN" altLang="en-US" sz="1600" b="1">
                <a:solidFill>
                  <a:srgbClr val="0E3F8C"/>
                </a:solidFill>
                <a:latin typeface="Times New Roman"/>
                <a:ea typeface="微软雅黑"/>
              </a:rPr>
              <a:t>算出来有什么用？</a:t>
            </a:r>
            <a:endParaRPr sz="1600">
              <a:latin typeface="Times New Roman"/>
              <a:ea typeface="微软雅黑"/>
            </a:endParaRPr>
          </a:p>
        </p:txBody>
      </p:sp>
      <p:sp>
        <p:nvSpPr>
          <p:cNvPr id="133" name="文本"/>
          <p:cNvSpPr txBox="1"/>
          <p:nvPr/>
        </p:nvSpPr>
        <p:spPr>
          <a:xfrm>
            <a:off x="638352" y="5468480"/>
            <a:ext cx="6328080" cy="506033"/>
          </a:xfrm>
          <a:prstGeom prst="rect">
            <a:avLst/>
          </a:prstGeom>
          <a:noFill/>
          <a:ln>
            <a:noFill/>
          </a:ln>
        </p:spPr>
        <p:txBody>
          <a:bodyPr wrap="none" lIns="0" tIns="0" rIns="0" bIns="0" anchor="ctr"/>
          <a:lstStyle/>
          <a:p>
            <a:pPr algn="l">
              <a:lnSpc>
                <a:spcPct val="115000"/>
              </a:lnSpc>
              <a:spcAft>
                <a:spcPts val="0"/>
              </a:spcAft>
            </a:pPr>
            <a:r>
              <a:rPr lang="zh-CN" altLang="en-US" sz="1600" dirty="0">
                <a:solidFill>
                  <a:srgbClr val="1F2937"/>
                </a:solidFill>
                <a:latin typeface="Times New Roman"/>
                <a:ea typeface="微软雅黑"/>
              </a:rPr>
              <a:t>催化剂理性设计 · 石油化工· CO</a:t>
            </a:r>
            <a:r>
              <a:rPr lang="zh-CN" altLang="en-US" sz="1600" baseline="-25000" dirty="0">
                <a:solidFill>
                  <a:srgbClr val="1F2937"/>
                </a:solidFill>
                <a:latin typeface="Times New Roman"/>
                <a:ea typeface="微软雅黑"/>
              </a:rPr>
              <a:t>2</a:t>
            </a:r>
            <a:r>
              <a:rPr lang="zh-CN" altLang="en-US" sz="1600" dirty="0">
                <a:solidFill>
                  <a:srgbClr val="1F2937"/>
                </a:solidFill>
                <a:latin typeface="Times New Roman"/>
                <a:ea typeface="微软雅黑"/>
              </a:rPr>
              <a:t> 还原 —— 从看懂分子到设计材料。</a:t>
            </a:r>
            <a:endParaRPr sz="1600" dirty="0">
              <a:latin typeface="Times New Roman"/>
              <a:ea typeface="微软雅黑"/>
            </a:endParaRPr>
          </a:p>
        </p:txBody>
      </p:sp>
      <p:pic>
        <p:nvPicPr>
          <p:cNvPr id="29" name="Picture 2" descr="树叶图册_360百科">
            <a:extLst>
              <a:ext uri="{FF2B5EF4-FFF2-40B4-BE49-F238E27FC236}">
                <a16:creationId xmlns:a16="http://schemas.microsoft.com/office/drawing/2014/main" id="{4AA1468C-FA89-4470-A3F5-F698068E33A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38825" y="2403622"/>
            <a:ext cx="2583679" cy="1968186"/>
          </a:xfrm>
          <a:prstGeom prst="rect">
            <a:avLst/>
          </a:prstGeom>
          <a:noFill/>
          <a:extLst>
            <a:ext uri="{909E8E84-426E-40DD-AFC4-6F175D3DCCD1}">
              <a14:hiddenFill xmlns:a14="http://schemas.microsoft.com/office/drawing/2010/main">
                <a:solidFill>
                  <a:srgbClr val="FFFFFF"/>
                </a:solidFill>
              </a14:hiddenFill>
            </a:ext>
          </a:extLst>
        </p:spPr>
      </p:pic>
      <p:sp>
        <p:nvSpPr>
          <p:cNvPr id="30" name="文本">
            <a:extLst>
              <a:ext uri="{FF2B5EF4-FFF2-40B4-BE49-F238E27FC236}">
                <a16:creationId xmlns:a16="http://schemas.microsoft.com/office/drawing/2014/main" id="{6227AC47-81F9-41A5-B8F8-93A1B12ECAED}"/>
              </a:ext>
            </a:extLst>
          </p:cNvPr>
          <p:cNvSpPr txBox="1"/>
          <p:nvPr/>
        </p:nvSpPr>
        <p:spPr>
          <a:xfrm>
            <a:off x="8711937" y="5004074"/>
            <a:ext cx="2037457" cy="214483"/>
          </a:xfrm>
          <a:prstGeom prst="rect">
            <a:avLst/>
          </a:prstGeom>
          <a:noFill/>
          <a:ln>
            <a:noFill/>
          </a:ln>
        </p:spPr>
        <p:txBody>
          <a:bodyPr wrap="none" lIns="0" tIns="0" rIns="0" bIns="0" anchor="ctr"/>
          <a:lstStyle/>
          <a:p>
            <a:pPr>
              <a:lnSpc>
                <a:spcPct val="115000"/>
              </a:lnSpc>
            </a:pPr>
            <a:r>
              <a:rPr lang="zh-CN" altLang="en-US" dirty="0">
                <a:solidFill>
                  <a:srgbClr val="1F2937"/>
                </a:solidFill>
                <a:latin typeface="Microsoft YaHei"/>
                <a:ea typeface="Microsoft YaHei"/>
              </a:rPr>
              <a:t>光伏材料 </a:t>
            </a:r>
            <a:r>
              <a:rPr lang="en-US" altLang="zh-CN" dirty="0">
                <a:solidFill>
                  <a:srgbClr val="1F2937"/>
                </a:solidFill>
                <a:latin typeface="Microsoft YaHei"/>
                <a:ea typeface="Microsoft YaHei"/>
              </a:rPr>
              <a:t>+ </a:t>
            </a:r>
            <a:r>
              <a:rPr lang="zh-CN" altLang="en-US" dirty="0">
                <a:solidFill>
                  <a:srgbClr val="1F2937"/>
                </a:solidFill>
                <a:latin typeface="Microsoft YaHei"/>
                <a:ea typeface="Microsoft YaHei"/>
              </a:rPr>
              <a:t>储能材料</a:t>
            </a:r>
            <a:endParaRPr lang="en-US" altLang="zh-CN" dirty="0">
              <a:solidFill>
                <a:srgbClr val="1F2937"/>
              </a:solidFill>
              <a:latin typeface="Microsoft YaHei"/>
              <a:ea typeface="Microsoft YaHei"/>
            </a:endParaRPr>
          </a:p>
          <a:p>
            <a:pPr algn="ctr">
              <a:lnSpc>
                <a:spcPct val="115000"/>
              </a:lnSpc>
            </a:pPr>
            <a:r>
              <a:rPr lang="zh-CN" altLang="en-US" dirty="0">
                <a:solidFill>
                  <a:srgbClr val="1F2937"/>
                </a:solidFill>
                <a:latin typeface="Microsoft YaHei"/>
                <a:ea typeface="Microsoft YaHei"/>
              </a:rPr>
              <a:t>向大自然学习</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 name="矩形 1"/>
          <p:cNvSpPr/>
          <p:nvPr/>
        </p:nvSpPr>
        <p:spPr>
          <a:xfrm>
            <a:off x="0" y="0"/>
            <a:ext cx="12192000" cy="6858000"/>
          </a:xfrm>
          <a:prstGeom prst="rect">
            <a:avLst/>
          </a:prstGeom>
          <a:gradFill>
            <a:gsLst>
              <a:gs pos="0">
                <a:srgbClr val="0E3F8C"/>
              </a:gs>
              <a:gs pos="62000">
                <a:srgbClr val="1E4FA8"/>
              </a:gs>
              <a:gs pos="100000">
                <a:srgbClr val="3D7BD9"/>
              </a:gs>
            </a:gsLst>
            <a:lin ang="2700000" scaled="1"/>
          </a:gradFill>
          <a:ln/>
        </p:spPr>
        <p:txBody>
          <a:bodyPr/>
          <a:lstStyle/>
          <a:p>
            <a:endParaRPr>
              <a:latin typeface="Times New Roman"/>
              <a:ea typeface="微软雅黑"/>
            </a:endParaRPr>
          </a:p>
        </p:txBody>
      </p:sp>
      <p:sp>
        <p:nvSpPr>
          <p:cNvPr id="137" name="文本框 2" descr="{&quot;isTemplate&quot;:true,&quot;type&quot;:&quot;text&quot;}"/>
          <p:cNvSpPr txBox="1"/>
          <p:nvPr/>
        </p:nvSpPr>
        <p:spPr>
          <a:xfrm>
            <a:off x="4876800" y="2600325"/>
            <a:ext cx="2438400" cy="733425"/>
          </a:xfrm>
          <a:prstGeom prst="rect">
            <a:avLst/>
          </a:prstGeom>
        </p:spPr>
        <p:txBody>
          <a:bodyPr wrap="none" lIns="0" tIns="0" rIns="0" bIns="0"/>
          <a:lstStyle/>
          <a:p>
            <a:pPr>
              <a:lnSpc>
                <a:spcPct val="100000"/>
              </a:lnSpc>
            </a:pPr>
            <a:r>
              <a:rPr lang="zh-CN" sz="4800" b="1">
                <a:solidFill>
                  <a:srgbClr val="FFFFFF"/>
                </a:solidFill>
                <a:latin typeface="Times New Roman"/>
                <a:ea typeface="微软雅黑"/>
              </a:rPr>
              <a:t>谢谢观看</a:t>
            </a:r>
            <a:endParaRPr>
              <a:latin typeface="Times New Roman"/>
              <a:ea typeface="微软雅黑"/>
            </a:endParaRPr>
          </a:p>
        </p:txBody>
      </p:sp>
      <p:sp>
        <p:nvSpPr>
          <p:cNvPr id="138" name="文本框 3" descr="{&quot;isTemplate&quot;:true,&quot;type&quot;:&quot;text&quot;}"/>
          <p:cNvSpPr txBox="1"/>
          <p:nvPr/>
        </p:nvSpPr>
        <p:spPr>
          <a:xfrm>
            <a:off x="4286250" y="3581400"/>
            <a:ext cx="3629025" cy="257175"/>
          </a:xfrm>
          <a:prstGeom prst="rect">
            <a:avLst/>
          </a:prstGeom>
        </p:spPr>
        <p:txBody>
          <a:bodyPr wrap="none" lIns="0" tIns="0" rIns="0" bIns="0"/>
          <a:lstStyle/>
          <a:p>
            <a:pPr>
              <a:lnSpc>
                <a:spcPct val="100000"/>
              </a:lnSpc>
            </a:pPr>
            <a:r>
              <a:rPr lang="zh-CN" sz="1650">
                <a:solidFill>
                  <a:srgbClr val="CFE0F7"/>
                </a:solidFill>
                <a:latin typeface="Times New Roman"/>
                <a:ea typeface="微软雅黑"/>
              </a:rPr>
              <a:t>把</a:t>
            </a:r>
            <a:r>
              <a:rPr lang="en-US" sz="1650">
                <a:solidFill>
                  <a:srgbClr val="CFE0F7"/>
                </a:solidFill>
                <a:latin typeface="Times New Roman"/>
                <a:ea typeface="微软雅黑"/>
              </a:rPr>
              <a:t> CO</a:t>
            </a:r>
            <a:r>
              <a:rPr lang="en-US" sz="1650" baseline="-25000">
                <a:solidFill>
                  <a:srgbClr val="CFE0F7"/>
                </a:solidFill>
                <a:latin typeface="Times New Roman"/>
                <a:ea typeface="微软雅黑"/>
              </a:rPr>
              <a:t>2</a:t>
            </a:r>
            <a:r>
              <a:rPr lang="en-US" sz="1650">
                <a:solidFill>
                  <a:srgbClr val="CFE0F7"/>
                </a:solidFill>
                <a:latin typeface="Times New Roman"/>
                <a:ea typeface="微软雅黑"/>
              </a:rPr>
              <a:t> </a:t>
            </a:r>
            <a:r>
              <a:rPr lang="zh-CN" sz="1650">
                <a:solidFill>
                  <a:srgbClr val="CFE0F7"/>
                </a:solidFill>
                <a:latin typeface="Times New Roman"/>
                <a:ea typeface="微软雅黑"/>
              </a:rPr>
              <a:t>算清楚，把它</a:t>
            </a:r>
            <a:r>
              <a:rPr lang="en-US" sz="1650">
                <a:solidFill>
                  <a:srgbClr val="CFE0F7"/>
                </a:solidFill>
                <a:latin typeface="Times New Roman"/>
                <a:ea typeface="微软雅黑"/>
              </a:rPr>
              <a:t>"</a:t>
            </a:r>
            <a:r>
              <a:rPr lang="zh-CN" sz="1650">
                <a:solidFill>
                  <a:srgbClr val="CFE0F7"/>
                </a:solidFill>
                <a:latin typeface="Times New Roman"/>
                <a:ea typeface="微软雅黑"/>
              </a:rPr>
              <a:t>叫醒</a:t>
            </a:r>
            <a:r>
              <a:rPr lang="en-US" sz="1650">
                <a:solidFill>
                  <a:srgbClr val="CFE0F7"/>
                </a:solidFill>
                <a:latin typeface="Times New Roman"/>
                <a:ea typeface="微软雅黑"/>
              </a:rPr>
              <a:t>"</a:t>
            </a:r>
            <a:r>
              <a:rPr lang="zh-CN" sz="1650">
                <a:solidFill>
                  <a:srgbClr val="CFE0F7"/>
                </a:solidFill>
                <a:latin typeface="Times New Roman"/>
                <a:ea typeface="微软雅黑"/>
              </a:rPr>
              <a:t>，让它干活</a:t>
            </a:r>
            <a:endParaRPr>
              <a:latin typeface="Times New Roman"/>
              <a:ea typeface="微软雅黑"/>
            </a:endParaRPr>
          </a:p>
        </p:txBody>
      </p:sp>
      <p:sp>
        <p:nvSpPr>
          <p:cNvPr id="139" name="文本框 4" descr="{&quot;isTemplate&quot;:true,&quot;type&quot;:&quot;text&quot;}"/>
          <p:cNvSpPr txBox="1"/>
          <p:nvPr/>
        </p:nvSpPr>
        <p:spPr>
          <a:xfrm>
            <a:off x="4391025" y="3971925"/>
            <a:ext cx="3419475" cy="219075"/>
          </a:xfrm>
          <a:prstGeom prst="rect">
            <a:avLst/>
          </a:prstGeom>
        </p:spPr>
        <p:txBody>
          <a:bodyPr wrap="none" lIns="0" tIns="0" rIns="0" bIns="0"/>
          <a:lstStyle/>
          <a:p>
            <a:pPr>
              <a:lnSpc>
                <a:spcPct val="100000"/>
              </a:lnSpc>
            </a:pPr>
            <a:r>
              <a:rPr lang="zh-CN" sz="1425">
                <a:solidFill>
                  <a:srgbClr val="B9CCEC"/>
                </a:solidFill>
                <a:latin typeface="Times New Roman"/>
                <a:ea typeface="微软雅黑"/>
              </a:rPr>
              <a:t>《材料计算物理》·</a:t>
            </a:r>
            <a:r>
              <a:rPr lang="en-US" sz="1425">
                <a:solidFill>
                  <a:srgbClr val="B9CCEC"/>
                </a:solidFill>
                <a:latin typeface="Times New Roman"/>
                <a:ea typeface="微软雅黑"/>
              </a:rPr>
              <a:t> </a:t>
            </a:r>
            <a:r>
              <a:rPr lang="zh-CN" sz="1425">
                <a:solidFill>
                  <a:srgbClr val="B9CCEC"/>
                </a:solidFill>
                <a:latin typeface="Times New Roman"/>
                <a:ea typeface="微软雅黑"/>
              </a:rPr>
              <a:t>第二章</a:t>
            </a:r>
            <a:r>
              <a:rPr lang="en-US" sz="1425">
                <a:solidFill>
                  <a:srgbClr val="B9CCEC"/>
                </a:solidFill>
                <a:latin typeface="Times New Roman"/>
                <a:ea typeface="微软雅黑"/>
              </a:rPr>
              <a:t> </a:t>
            </a:r>
            <a:r>
              <a:rPr lang="zh-CN" sz="1425">
                <a:solidFill>
                  <a:srgbClr val="B9CCEC"/>
                </a:solidFill>
                <a:latin typeface="Times New Roman"/>
                <a:ea typeface="微软雅黑"/>
              </a:rPr>
              <a:t>第</a:t>
            </a:r>
            <a:r>
              <a:rPr lang="en-US" sz="1425">
                <a:solidFill>
                  <a:srgbClr val="B9CCEC"/>
                </a:solidFill>
                <a:latin typeface="Times New Roman"/>
                <a:ea typeface="微软雅黑"/>
              </a:rPr>
              <a:t> 4 </a:t>
            </a:r>
            <a:r>
              <a:rPr lang="zh-CN" sz="1425">
                <a:solidFill>
                  <a:srgbClr val="B9CCEC"/>
                </a:solidFill>
                <a:latin typeface="Times New Roman"/>
                <a:ea typeface="微软雅黑"/>
              </a:rPr>
              <a:t>节</a:t>
            </a:r>
            <a:r>
              <a:rPr lang="en-US" sz="1425">
                <a:solidFill>
                  <a:srgbClr val="B9CCEC"/>
                </a:solidFill>
                <a:latin typeface="Times New Roman"/>
                <a:ea typeface="微软雅黑"/>
              </a:rPr>
              <a:t> · </a:t>
            </a:r>
            <a:r>
              <a:rPr lang="zh-CN" sz="1425">
                <a:solidFill>
                  <a:srgbClr val="B9CCEC"/>
                </a:solidFill>
                <a:latin typeface="Times New Roman"/>
                <a:ea typeface="微软雅黑"/>
              </a:rPr>
              <a:t>易文才</a:t>
            </a:r>
            <a:endParaRPr>
              <a:latin typeface="Times New Roman"/>
              <a:ea typeface="微软雅黑"/>
            </a:endParaRPr>
          </a:p>
        </p:txBody>
      </p:sp>
      <p:sp>
        <p:nvSpPr>
          <p:cNvPr id="140" name="矩形 5"/>
          <p:cNvSpPr/>
          <p:nvPr/>
        </p:nvSpPr>
        <p:spPr>
          <a:xfrm>
            <a:off x="0" y="6781800"/>
            <a:ext cx="12192000" cy="76200"/>
          </a:xfrm>
          <a:prstGeom prst="rect">
            <a:avLst/>
          </a:prstGeom>
          <a:solidFill>
            <a:srgbClr val="FFC107"/>
          </a:solidFill>
          <a:ln/>
        </p:spPr>
        <p:txBody>
          <a:bodyPr/>
          <a:lstStyle/>
          <a:p>
            <a:endParaRPr>
              <a:latin typeface="Times New Roman"/>
              <a:ea typeface="微软雅黑"/>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Times New Roman" panose="020F0302020204030204"/>
        <a:ea typeface="微软雅黑"/>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imes New Roman" panose="020F0502020204030204"/>
        <a:ea typeface="微软雅黑"/>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Times New Roman" panose="02110004020202020204"/>
        <a:ea typeface="微软雅黑"/>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imes New Roman" panose="02110004020202020204"/>
        <a:ea typeface="微软雅黑"/>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186</TotalTime>
  <Words>2469</Words>
  <Application>Microsoft Office PowerPoint</Application>
  <PresentationFormat>宽屏</PresentationFormat>
  <Paragraphs>281</Paragraphs>
  <Slides>16</Slides>
  <Notes>0</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16</vt:i4>
      </vt:variant>
    </vt:vector>
  </HeadingPairs>
  <TitlesOfParts>
    <vt:vector size="23" baseType="lpstr">
      <vt:lpstr>Source Han Sans SC</vt:lpstr>
      <vt:lpstr>等线</vt:lpstr>
      <vt:lpstr>Microsoft YaHei</vt:lpstr>
      <vt:lpstr>Microsoft YaHei</vt:lpstr>
      <vt:lpstr>Arial</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Wencai Yi</cp:lastModifiedBy>
  <cp:revision>34</cp:revision>
  <dcterms:created xsi:type="dcterms:W3CDTF">2026-10-08T10:58:26Z</dcterms:created>
  <dcterms:modified xsi:type="dcterms:W3CDTF">2026-10-09T09:41:54Z</dcterms:modified>
</cp:coreProperties>
</file>